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293" r:id="rId2"/>
    <p:sldId id="321" r:id="rId3"/>
    <p:sldId id="335" r:id="rId4"/>
    <p:sldId id="333" r:id="rId5"/>
    <p:sldId id="334" r:id="rId6"/>
    <p:sldId id="296" r:id="rId7"/>
    <p:sldId id="336" r:id="rId8"/>
    <p:sldId id="337" r:id="rId9"/>
    <p:sldId id="322" r:id="rId10"/>
    <p:sldId id="338" r:id="rId11"/>
    <p:sldId id="331" r:id="rId12"/>
    <p:sldId id="259" r:id="rId13"/>
    <p:sldId id="339" r:id="rId14"/>
    <p:sldId id="329" r:id="rId15"/>
  </p:sldIdLst>
  <p:sldSz cx="9144000" cy="6858000" type="screen4x3"/>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A4A"/>
    <a:srgbClr val="B21510"/>
    <a:srgbClr val="EA4235"/>
    <a:srgbClr val="2C7876"/>
    <a:srgbClr val="899595"/>
    <a:srgbClr val="293D3C"/>
    <a:srgbClr val="000000"/>
    <a:srgbClr val="FFFFFF"/>
    <a:srgbClr val="7BA7D4"/>
    <a:srgbClr val="F0EF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10" autoAdjust="0"/>
    <p:restoredTop sz="76620" autoAdjust="0"/>
  </p:normalViewPr>
  <p:slideViewPr>
    <p:cSldViewPr>
      <p:cViewPr varScale="1">
        <p:scale>
          <a:sx n="93" d="100"/>
          <a:sy n="93" d="100"/>
        </p:scale>
        <p:origin x="1896" y="20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2021. 12. 14.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2021. 12. 14.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GB" dirty="0"/>
              <a:t>In my childhood people were still talking about it </a:t>
            </a:r>
          </a:p>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1114021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0" hangingPunct="0"/>
            <a:endParaRPr lang="en-GB" dirty="0"/>
          </a:p>
          <a:p>
            <a:pPr algn="l" latinLnBrk="0" hangingPunct="0"/>
            <a:r>
              <a:rPr lang="en-GB" dirty="0"/>
              <a:t>Our country has many weirs, dams and dykes. We cannot live without this protection </a:t>
            </a:r>
          </a:p>
          <a:p>
            <a:pPr algn="l" latinLnBrk="0" hangingPunct="0"/>
            <a:endParaRPr lang="en-GB" dirty="0"/>
          </a:p>
          <a:p>
            <a:pPr algn="l" latinLnBrk="0" hangingPunct="0"/>
            <a:r>
              <a:rPr lang="en-GB" dirty="0"/>
              <a:t>The disaster in 1953 was the start a mega project for constructing The Delta Works consisting of different types of flood defences:</a:t>
            </a:r>
          </a:p>
          <a:p>
            <a:pPr algn="l" latinLnBrk="0" hangingPunct="0"/>
            <a:r>
              <a:rPr lang="en-GB" dirty="0"/>
              <a:t>In my model I use the data of the largest flood </a:t>
            </a:r>
            <a:r>
              <a:rPr lang="en-GB" dirty="0" err="1"/>
              <a:t>defenses</a:t>
            </a:r>
            <a:r>
              <a:rPr lang="en-GB" dirty="0"/>
              <a:t> as a target to calculate against. I took the data from OOSTERSCHELDKERING and the MAESLANTKERING When these barriers are closed due to storm, I have put in my model. And also from four more infrastructures</a:t>
            </a:r>
          </a:p>
          <a:p>
            <a:pPr algn="l" latinLnBrk="0" hangingPunct="0"/>
            <a:r>
              <a:rPr lang="en-GB" dirty="0" err="1"/>
              <a:t>Hartelkering</a:t>
            </a:r>
            <a:r>
              <a:rPr lang="en-GB" dirty="0"/>
              <a:t> </a:t>
            </a:r>
          </a:p>
          <a:p>
            <a:pPr algn="l" latinLnBrk="0" hangingPunct="0"/>
            <a:r>
              <a:rPr lang="en-GB" dirty="0" err="1"/>
              <a:t>Hollandsche</a:t>
            </a:r>
            <a:r>
              <a:rPr lang="en-GB" dirty="0"/>
              <a:t> </a:t>
            </a:r>
            <a:r>
              <a:rPr lang="en-GB" dirty="0" err="1"/>
              <a:t>IJsselkering</a:t>
            </a:r>
            <a:r>
              <a:rPr lang="en-GB" dirty="0"/>
              <a:t> </a:t>
            </a:r>
          </a:p>
          <a:p>
            <a:pPr algn="l" latinLnBrk="0" hangingPunct="0"/>
            <a:r>
              <a:rPr lang="en-GB" dirty="0" err="1"/>
              <a:t>Haringvlietsluizen</a:t>
            </a:r>
            <a:r>
              <a:rPr lang="en-GB" dirty="0"/>
              <a:t> </a:t>
            </a:r>
          </a:p>
          <a:p>
            <a:pPr algn="l" latinLnBrk="0" hangingPunct="0"/>
            <a:r>
              <a:rPr lang="en-GB" dirty="0" err="1"/>
              <a:t>Ramspol</a:t>
            </a:r>
            <a:r>
              <a:rPr lang="en-GB" dirty="0"/>
              <a:t> inflated at storm conditions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dirty="0"/>
          </a:p>
        </p:txBody>
      </p:sp>
    </p:spTree>
    <p:extLst>
      <p:ext uri="{BB962C8B-B14F-4D97-AF65-F5344CB8AC3E}">
        <p14:creationId xmlns:p14="http://schemas.microsoft.com/office/powerpoint/2010/main" val="118603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0" hangingPunct="0"/>
            <a:r>
              <a:rPr lang="en-GB" dirty="0"/>
              <a:t>Maintenance and monitoring is done by various organizations in the Netherlands, both locally and nationally. I myself work for a local organization, so not really relevant to my research. I have been in contact with Water Management Centrum Nederland for the national infrastructure. Here I requested information about the closing and opening of the flood defences. And also about the reports that are made of every serious storm.</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dirty="0"/>
          </a:p>
        </p:txBody>
      </p:sp>
    </p:spTree>
    <p:extLst>
      <p:ext uri="{BB962C8B-B14F-4D97-AF65-F5344CB8AC3E}">
        <p14:creationId xmlns:p14="http://schemas.microsoft.com/office/powerpoint/2010/main" val="2842040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&lt;SHEET&gt;</a:t>
            </a:r>
          </a:p>
          <a:p>
            <a:endParaRPr lang="en-GB" dirty="0"/>
          </a:p>
          <a:p>
            <a:pPr marL="0" marR="0" lvl="0" indent="0" algn="l" defTabSz="914400" rtl="0" eaLnBrk="1" fontAlgn="auto" latinLnBrk="1" hangingPunct="1">
              <a:lnSpc>
                <a:spcPct val="100000"/>
              </a:lnSpc>
              <a:spcBef>
                <a:spcPts val="0"/>
              </a:spcBef>
              <a:spcAft>
                <a:spcPts val="0"/>
              </a:spcAft>
              <a:buClrTx/>
              <a:buSzTx/>
              <a:buFontTx/>
              <a:buNone/>
              <a:tabLst/>
              <a:defRPr/>
            </a:pPr>
            <a:r>
              <a:rPr lang="en-GB" dirty="0"/>
              <a:t>There is so much to discover in the data … only scratched the surface</a:t>
            </a:r>
          </a:p>
          <a:p>
            <a:endParaRPr lang="en-GB" dirty="0"/>
          </a:p>
          <a:p>
            <a:r>
              <a:rPr lang="en-GB" dirty="0"/>
              <a:t>Upscaled: it doesn’t happen often that they close the weirs .. asked for, must cost a fortune to move MLK</a:t>
            </a:r>
          </a:p>
          <a:p>
            <a:endParaRPr lang="en-GB" dirty="0"/>
          </a:p>
          <a:p>
            <a:r>
              <a:rPr lang="en-GB" dirty="0"/>
              <a:t>TO BE Honest: there is also lot’s to improve … &lt;NEXT&gt; slide result of my model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41626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Confusion Matrix: </a:t>
            </a:r>
          </a:p>
          <a:p>
            <a:endParaRPr lang="en-GB" dirty="0"/>
          </a:p>
          <a:p>
            <a:r>
              <a:rPr lang="en-GB" dirty="0"/>
              <a:t>True </a:t>
            </a:r>
            <a:r>
              <a:rPr lang="en-GB" dirty="0" err="1"/>
              <a:t>pos</a:t>
            </a:r>
            <a:r>
              <a:rPr lang="en-GB" dirty="0"/>
              <a:t>	3561	False </a:t>
            </a:r>
            <a:r>
              <a:rPr lang="en-GB" dirty="0" err="1"/>
              <a:t>pos</a:t>
            </a:r>
            <a:r>
              <a:rPr lang="en-GB" dirty="0"/>
              <a:t>	0</a:t>
            </a:r>
          </a:p>
          <a:p>
            <a:r>
              <a:rPr lang="en-GB" dirty="0"/>
              <a:t>False neg	3	True neg	34</a:t>
            </a:r>
          </a:p>
          <a:p>
            <a:endParaRPr lang="en-GB" dirty="0"/>
          </a:p>
          <a:p>
            <a:r>
              <a:rPr lang="en-GB" dirty="0"/>
              <a:t>0 = Type 1 error: predicted worry (1), but in fact was no worry (0)</a:t>
            </a:r>
          </a:p>
          <a:p>
            <a:pPr marL="0" marR="0" lvl="0" indent="0" algn="l" defTabSz="914400" rtl="0" eaLnBrk="1" fontAlgn="auto" latinLnBrk="1" hangingPunct="1">
              <a:lnSpc>
                <a:spcPct val="100000"/>
              </a:lnSpc>
              <a:spcBef>
                <a:spcPts val="0"/>
              </a:spcBef>
              <a:spcAft>
                <a:spcPts val="0"/>
              </a:spcAft>
              <a:buClrTx/>
              <a:buSzTx/>
              <a:buFontTx/>
              <a:buNone/>
              <a:tabLst/>
              <a:defRPr/>
            </a:pPr>
            <a:r>
              <a:rPr lang="en-GB" dirty="0"/>
              <a:t>3 = Type 2 error: predicted no worry (0), but in fact was worry (1)</a:t>
            </a:r>
          </a:p>
          <a:p>
            <a:pPr latinLnBrk="0" hangingPunct="0"/>
            <a:endParaRPr lang="en-GB" noProof="0"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463605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0" hangingPunct="0"/>
            <a:r>
              <a:rPr lang="en-GB" dirty="0"/>
              <a:t>In 1953 my country was hit by the biggest natural disaster in the Netherlands in the 20th century. On January 29 of that year a STORM developed between Iceland and Scotland. In the NORTH SEA, the wind turned to NORTH-NORTHWEST. The result was: a storm pushing up seawater of 1,000 km long that headed straight for our coast. On top of that: it was SPRING TIDE (...). FLOOD DEFENSES were mainly of a natural kind and, moreover, POORLY MAINTAINED and MONITORED, because the Netherlands had to be rebuilt after the second world war. Until then, dikes, dunes and quays had no priority.</a:t>
            </a:r>
          </a:p>
          <a:p>
            <a:pPr algn="l" latinLnBrk="0" hangingPunct="0"/>
            <a:r>
              <a:rPr lang="en-GB" dirty="0"/>
              <a:t>In the night of 31</a:t>
            </a:r>
            <a:r>
              <a:rPr lang="en-GB" baseline="30000" dirty="0"/>
              <a:t>st</a:t>
            </a:r>
            <a:r>
              <a:rPr lang="en-GB" dirty="0"/>
              <a:t> of January the unthinkable happened: the dikes in the province of Zeeland broke. While most people were asleep, the sea water rushed into the land. The consequences were disastrous: 1836 people died. 72000 people had to be evacuated. Livestock drowned and farming failed and much, much more I can say about this horrible disaster, but I want focus on the data analytics part of storm surges.</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a:t>
            </a:fld>
            <a:endParaRPr lang="ko-KR" altLang="en-US" dirty="0"/>
          </a:p>
        </p:txBody>
      </p:sp>
    </p:spTree>
    <p:extLst>
      <p:ext uri="{BB962C8B-B14F-4D97-AF65-F5344CB8AC3E}">
        <p14:creationId xmlns:p14="http://schemas.microsoft.com/office/powerpoint/2010/main" val="3817409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0" hangingPunct="0"/>
            <a:r>
              <a:rPr lang="en-GB" dirty="0"/>
              <a:t>For those who want to know more about HOW OFTEN in history the Netherlands has been hit by floods, I refer to my </a:t>
            </a:r>
            <a:r>
              <a:rPr lang="en-GB" dirty="0" err="1"/>
              <a:t>Jupyter</a:t>
            </a:r>
            <a:r>
              <a:rPr lang="en-GB" dirty="0"/>
              <a:t> notebook on </a:t>
            </a:r>
            <a:r>
              <a:rPr lang="en-GB" dirty="0" err="1"/>
              <a:t>Github</a:t>
            </a:r>
            <a:r>
              <a:rPr lang="en-GB" dirty="0"/>
              <a:t>. There you can see how I took all the storm surges from </a:t>
            </a:r>
            <a:r>
              <a:rPr lang="en-GB" dirty="0" err="1"/>
              <a:t>wikipedia</a:t>
            </a:r>
            <a:r>
              <a:rPr lang="en-GB" dirty="0"/>
              <a:t> and made a nice timeline with Python. </a:t>
            </a:r>
          </a:p>
          <a:p>
            <a:pPr algn="l" latinLnBrk="0" hangingPunct="0"/>
            <a:endParaRPr lang="en-GB" dirty="0"/>
          </a:p>
          <a:p>
            <a:pPr algn="l" latinLnBrk="0" hangingPunct="0"/>
            <a:r>
              <a:rPr lang="en-GB" dirty="0"/>
              <a:t>There is ALSO A TABLE with all the ruthless storms in Dutch history, nicely offered in HTML. Some even got a name. It’s in Dutch though … </a:t>
            </a:r>
          </a:p>
          <a:p>
            <a:pPr algn="l" latinLnBrk="0" hangingPunct="0"/>
            <a:endParaRPr lang="en-GB" dirty="0"/>
          </a:p>
          <a:p>
            <a:pPr algn="l" latinLnBrk="0" hangingPunct="0"/>
            <a:r>
              <a:rPr lang="en-GB" dirty="0"/>
              <a:t>In the previous slide  I mentioned … Storm, The North Sea, North-northwest, Spring tide, Flood </a:t>
            </a:r>
            <a:r>
              <a:rPr lang="en-GB" dirty="0" err="1"/>
              <a:t>defenses</a:t>
            </a:r>
            <a:r>
              <a:rPr lang="en-GB" dirty="0"/>
              <a:t> and Dike maintenance and monitoring. These are the subjects of my presentations and obviously  I collected data about this</a:t>
            </a:r>
          </a:p>
          <a:p>
            <a:pPr algn="l" latinLnBrk="0" hangingPunct="0"/>
            <a:endParaRPr lang="en-GB" dirty="0"/>
          </a:p>
          <a:p>
            <a:pPr algn="l" latinLnBrk="0" hangingPunct="0"/>
            <a:endParaRPr lang="en-GB"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3</a:t>
            </a:fld>
            <a:endParaRPr lang="ko-KR" altLang="en-US" dirty="0"/>
          </a:p>
        </p:txBody>
      </p:sp>
    </p:spTree>
    <p:extLst>
      <p:ext uri="{BB962C8B-B14F-4D97-AF65-F5344CB8AC3E}">
        <p14:creationId xmlns:p14="http://schemas.microsoft.com/office/powerpoint/2010/main" val="491639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hangingPunct="0"/>
            <a:r>
              <a:rPr lang="en-GB" noProof="0" dirty="0"/>
              <a:t>We all know that the storm season is from autumn to early spring, roughly from October to March, but did you know that temperature differences between the south of Europe and the north is an ideal breeding ground for storms?</a:t>
            </a:r>
          </a:p>
          <a:p>
            <a:pPr latinLnBrk="0" hangingPunct="0"/>
            <a:endParaRPr lang="en-GB" noProof="0" dirty="0"/>
          </a:p>
          <a:p>
            <a:pPr latinLnBrk="0" hangingPunct="0"/>
            <a:r>
              <a:rPr lang="en-GB" noProof="0" dirty="0"/>
              <a:t>That is why I collected temperature data from various weather stations and then calculate the averages for northern Europe and the south and also the delta between those. In the south I gathered temperatures around the Mediterranean for the locations:</a:t>
            </a:r>
          </a:p>
          <a:p>
            <a:pPr latinLnBrk="0" hangingPunct="0"/>
            <a:r>
              <a:rPr lang="en-GB" noProof="0" dirty="0"/>
              <a:t>LASTOVO, CROATIA - SEVILLA/SAN PABLO, SPAIN - MONTPELLIER-AEROPORT</a:t>
            </a:r>
          </a:p>
          <a:p>
            <a:pPr latinLnBrk="0" hangingPunct="0"/>
            <a:r>
              <a:rPr lang="en-GB" noProof="0" dirty="0"/>
              <a:t>And in the north of Europe:</a:t>
            </a:r>
          </a:p>
          <a:p>
            <a:pPr marL="0" marR="0" lvl="0" indent="0" algn="l" defTabSz="914400" rtl="0" eaLnBrk="1" fontAlgn="auto" latinLnBrk="0" hangingPunct="0">
              <a:lnSpc>
                <a:spcPct val="100000"/>
              </a:lnSpc>
              <a:spcBef>
                <a:spcPts val="0"/>
              </a:spcBef>
              <a:spcAft>
                <a:spcPts val="0"/>
              </a:spcAft>
              <a:buClrTx/>
              <a:buSzTx/>
              <a:buFontTx/>
              <a:buNone/>
              <a:tabLst/>
              <a:defRPr/>
            </a:pPr>
            <a:r>
              <a:rPr lang="en-GB" noProof="0" dirty="0"/>
              <a:t>WICK, UNITED KINGDOM - BERGEN/FLESLAND, NORWAY- VLISSINGEN, NETHERLANDS</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GB" noProof="0" dirty="0"/>
          </a:p>
          <a:p>
            <a:pPr marL="0" marR="0" lvl="0" indent="0" algn="l" defTabSz="914400" rtl="0" eaLnBrk="1" fontAlgn="auto" latinLnBrk="0" hangingPunct="0">
              <a:lnSpc>
                <a:spcPct val="100000"/>
              </a:lnSpc>
              <a:spcBef>
                <a:spcPts val="0"/>
              </a:spcBef>
              <a:spcAft>
                <a:spcPts val="0"/>
              </a:spcAft>
              <a:buClrTx/>
              <a:buSzTx/>
              <a:buFontTx/>
              <a:buNone/>
              <a:tabLst/>
              <a:defRPr/>
            </a:pPr>
            <a:r>
              <a:rPr lang="en-GB" noProof="0" dirty="0"/>
              <a:t>It’s important to know that there is a time series dependency on this data: the theory is that there are larger differences of temperatures in the days before the storms. During the analysis I could not find a rule of thumb so I set the series to 7 days. The time series, averages and the delta I took as input in the model</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501087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hangingPunct="0"/>
            <a:r>
              <a:rPr lang="en-GB" dirty="0"/>
              <a:t>In addition to data analysis, I learned a lot about weather, such as why we measure barometric or atmospheric pressure. As with temperature, the difference between one side of the storm and the other is important. The greater the pressure difference (in hectopascals), the more likely the storm will accelerate. It will be fierce, especially low above the sea.</a:t>
            </a:r>
          </a:p>
          <a:p>
            <a:pPr latinLnBrk="0" hangingPunct="0"/>
            <a:endParaRPr lang="en-GB" dirty="0"/>
          </a:p>
          <a:p>
            <a:pPr latinLnBrk="0" hangingPunct="0"/>
            <a:r>
              <a:rPr lang="en-GB" dirty="0"/>
              <a:t>&lt;next slide&gt;</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1235913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is relevant is what is happening above the North Sea. I have therefore collected air pressure data at the following locations::</a:t>
            </a:r>
          </a:p>
          <a:p>
            <a:pPr marL="171450" indent="-171450">
              <a:buFont typeface="Arial" panose="020B0604020202020204" pitchFamily="34" charset="0"/>
              <a:buChar char="•"/>
            </a:pPr>
            <a:r>
              <a:rPr lang="en-GB" dirty="0"/>
              <a:t>HAMMER ODDE FYR, DENMARK</a:t>
            </a:r>
          </a:p>
          <a:p>
            <a:pPr marL="171450" indent="-171450">
              <a:buFont typeface="Arial" panose="020B0604020202020204" pitchFamily="34" charset="0"/>
              <a:buChar char="•"/>
            </a:pPr>
            <a:r>
              <a:rPr lang="en-GB" dirty="0"/>
              <a:t>TORUNGEN FYR, NORWAY</a:t>
            </a:r>
          </a:p>
          <a:p>
            <a:pPr marL="171450" indent="-171450">
              <a:buFont typeface="Arial" panose="020B0604020202020204" pitchFamily="34" charset="0"/>
              <a:buChar char="•"/>
            </a:pPr>
            <a:r>
              <a:rPr lang="en-GB" dirty="0"/>
              <a:t>WICK, UNITED KINGDOM</a:t>
            </a:r>
          </a:p>
          <a:p>
            <a:pPr marL="171450" indent="-171450">
              <a:buFont typeface="Arial" panose="020B0604020202020204" pitchFamily="34" charset="0"/>
              <a:buChar char="•"/>
            </a:pPr>
            <a:r>
              <a:rPr lang="en-GB" dirty="0"/>
              <a:t>MAASTRICHT, NETHERLANDS</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r>
              <a:rPr lang="en-GB" dirty="0"/>
              <a:t>The variance between these four location I took as input for the model</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1524120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hangingPunct="0"/>
            <a:r>
              <a:rPr lang="en-GB" noProof="0" dirty="0"/>
              <a:t>The wind direction also determines whether a storm is dangerous for the Netherlands. North Northwest storm is seen as the most risky. I have collected data about the wind direction at three locations and each of these places has a different angle from which there is more threat. </a:t>
            </a:r>
          </a:p>
          <a:p>
            <a:pPr latinLnBrk="0" hangingPunct="0"/>
            <a:endParaRPr lang="en-GB" noProof="0" dirty="0"/>
          </a:p>
          <a:p>
            <a:pPr latinLnBrk="0" hangingPunct="0"/>
            <a:r>
              <a:rPr lang="en-GB" noProof="0" dirty="0"/>
              <a:t>…, …, … You can read it from the compass rose</a:t>
            </a:r>
          </a:p>
          <a:p>
            <a:pPr latinLnBrk="0" hangingPunct="0"/>
            <a:endParaRPr lang="en-GB" noProof="0" dirty="0"/>
          </a:p>
          <a:p>
            <a:pPr latinLnBrk="0" hangingPunct="0"/>
            <a:r>
              <a:rPr lang="en-GB" noProof="0" dirty="0"/>
              <a:t>By the way this map of the Netherlands also clearly shows where our country is below sea level. It is marked in blue how far the sea will reach in case of a monster flood. In the dark red you can see where most people live. This is about 11 million people. . Where the people live is not part of the model, strength of the wind and direction is </a:t>
            </a:r>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1952039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0" hangingPunct="0"/>
            <a:r>
              <a:rPr lang="en-GB" dirty="0"/>
              <a:t>Both the moon and sun try to pull the Earth's water mass. This creates a mountain of water in the oceans, passing by two times a day. So there is always ebb and flow, also in the North Sea.</a:t>
            </a:r>
          </a:p>
          <a:p>
            <a:pPr latinLnBrk="0" hangingPunct="0"/>
            <a:endParaRPr lang="en-GB" dirty="0"/>
          </a:p>
          <a:p>
            <a:pPr latinLnBrk="0" hangingPunct="0"/>
            <a:r>
              <a:rPr lang="en-GB" dirty="0"/>
              <a:t>Now, if the sun, earth and moon are in a straight line, the water mountain is extra high. The tides are then more extreme. We call that spring tide. Extra high tide</a:t>
            </a:r>
          </a:p>
          <a:p>
            <a:pPr latinLnBrk="0" hangingPunct="0"/>
            <a:endParaRPr lang="en-GB"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628013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GB" dirty="0"/>
              <a:t>For a reason, there is no other country in the world that measures as many water levels as the Netherlands. Nowadays we've got digital and connected water meters every where along the coast and rivers. </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0">
              <a:lnSpc>
                <a:spcPct val="100000"/>
              </a:lnSpc>
              <a:spcBef>
                <a:spcPts val="0"/>
              </a:spcBef>
              <a:spcAft>
                <a:spcPts val="0"/>
              </a:spcAft>
              <a:buClrTx/>
              <a:buSzTx/>
              <a:buFontTx/>
              <a:buNone/>
              <a:tabLst/>
              <a:defRPr/>
            </a:pPr>
            <a:r>
              <a:rPr lang="en-GB" dirty="0"/>
              <a:t>But in the early days this was all done manually. Here you see a hand drawn graph from the archive. Special attention here for WATER SETUP which means the mountain of water on top of the regular tide … as a result of spring tide. This was the night of the disaster in 1953: small … it is mentioning 4m55 above the normal sea level. We call is NAP, or new </a:t>
            </a:r>
            <a:r>
              <a:rPr lang="en-GB" dirty="0" err="1"/>
              <a:t>amsterdam</a:t>
            </a:r>
            <a:r>
              <a:rPr lang="en-GB" dirty="0"/>
              <a:t> level</a:t>
            </a:r>
          </a:p>
          <a:p>
            <a:pPr marL="0" marR="0" lvl="0" indent="0" algn="l" defTabSz="914400" rtl="0" eaLnBrk="1" fontAlgn="auto" latinLnBrk="0" hangingPunct="0">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0">
              <a:lnSpc>
                <a:spcPct val="100000"/>
              </a:lnSpc>
              <a:spcBef>
                <a:spcPts val="0"/>
              </a:spcBef>
              <a:spcAft>
                <a:spcPts val="0"/>
              </a:spcAft>
              <a:buClrTx/>
              <a:buSzTx/>
              <a:buFontTx/>
              <a:buNone/>
              <a:tabLst/>
              <a:defRPr/>
            </a:pPr>
            <a:r>
              <a:rPr lang="en-GB" dirty="0"/>
              <a:t>I tapped from meter readings for the same locations Vlissingen, Den </a:t>
            </a:r>
            <a:r>
              <a:rPr lang="en-GB" dirty="0" err="1"/>
              <a:t>Helder</a:t>
            </a:r>
            <a:r>
              <a:rPr lang="en-GB" dirty="0"/>
              <a:t> and </a:t>
            </a:r>
            <a:r>
              <a:rPr lang="en-GB" dirty="0" err="1"/>
              <a:t>Delfzijl</a:t>
            </a:r>
            <a:r>
              <a:rPr lang="en-GB" dirty="0"/>
              <a:t> </a:t>
            </a:r>
          </a:p>
          <a:p>
            <a:pPr latinLnBrk="0" hangingPunct="0"/>
            <a:endParaRPr lang="en-GB" dirty="0"/>
          </a:p>
          <a:p>
            <a:pPr latinLnBrk="0" hangingPunct="0"/>
            <a:endParaRPr lang="en-GB" dirty="0"/>
          </a:p>
          <a:p>
            <a:pPr marL="0" marR="0" lvl="0" indent="0" algn="l" defTabSz="914400" rtl="0" eaLnBrk="1" fontAlgn="auto" latinLnBrk="0" hangingPunct="0">
              <a:lnSpc>
                <a:spcPct val="100000"/>
              </a:lnSpc>
              <a:spcBef>
                <a:spcPts val="0"/>
              </a:spcBef>
              <a:spcAft>
                <a:spcPts val="0"/>
              </a:spcAft>
              <a:buClrTx/>
              <a:buSzTx/>
              <a:buFontTx/>
              <a:buNone/>
              <a:tabLst/>
              <a:defRPr/>
            </a:pPr>
            <a:r>
              <a:rPr lang="en-GB" dirty="0"/>
              <a:t>water setup</a:t>
            </a:r>
          </a:p>
          <a:p>
            <a:endParaRPr lang="en-GB"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782434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부제목 2"/>
          <p:cNvSpPr>
            <a:spLocks noGrp="1"/>
          </p:cNvSpPr>
          <p:nvPr>
            <p:ph type="subTitle" idx="1"/>
          </p:nvPr>
        </p:nvSpPr>
        <p:spPr>
          <a:xfrm>
            <a:off x="1979712" y="5230361"/>
            <a:ext cx="5184576" cy="430887"/>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1800" kern="1200" baseline="0" dirty="0">
                <a:solidFill>
                  <a:srgbClr val="F0EFF4"/>
                </a:solidFill>
                <a:effectLst/>
                <a:latin typeface="Calibri" panose="020F0502020204030204" pitchFamily="34" charset="0"/>
                <a:ea typeface="맑은 고딕" pitchFamily="50" charset="-127"/>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4" name="날짜 개체 틀 3"/>
          <p:cNvSpPr>
            <a:spLocks noGrp="1"/>
          </p:cNvSpPr>
          <p:nvPr>
            <p:ph type="dt" sz="half" idx="10"/>
          </p:nvPr>
        </p:nvSpPr>
        <p:spPr/>
        <p:txBody>
          <a:bodyPr/>
          <a:lstStyle>
            <a:lvl1pPr>
              <a:defRPr baseline="0">
                <a:latin typeface="Calibri" panose="020F0502020204030204" pitchFamily="34" charset="0"/>
              </a:defRPr>
            </a:lvl1pPr>
          </a:lstStyle>
          <a:p>
            <a:fld id="{ED3D6733-6F27-4404-AB51-585418F146E5}" type="datetimeFigureOut">
              <a:rPr lang="ko-KR" altLang="en-US" smtClean="0"/>
              <a:pPr/>
              <a:t>2021. 12. 14.</a:t>
            </a:fld>
            <a:endParaRPr lang="ko-KR" altLang="en-US"/>
          </a:p>
        </p:txBody>
      </p:sp>
      <p:sp>
        <p:nvSpPr>
          <p:cNvPr id="5" name="바닥글 개체 틀 4"/>
          <p:cNvSpPr>
            <a:spLocks noGrp="1"/>
          </p:cNvSpPr>
          <p:nvPr>
            <p:ph type="ftr" sz="quarter" idx="11"/>
          </p:nvPr>
        </p:nvSpPr>
        <p:spPr/>
        <p:txBody>
          <a:bodyPr/>
          <a:lstStyle>
            <a:lvl1pPr>
              <a:defRPr baseline="0">
                <a:latin typeface="Calibri" panose="020F0502020204030204" pitchFamily="34" charset="0"/>
              </a:defRPr>
            </a:lvl1pPr>
          </a:lstStyle>
          <a:p>
            <a:endParaRPr lang="ko-KR" altLang="en-US"/>
          </a:p>
        </p:txBody>
      </p:sp>
      <p:sp>
        <p:nvSpPr>
          <p:cNvPr id="6" name="슬라이드 번호 개체 틀 5"/>
          <p:cNvSpPr>
            <a:spLocks noGrp="1"/>
          </p:cNvSpPr>
          <p:nvPr>
            <p:ph type="sldNum" sz="quarter" idx="12"/>
          </p:nvPr>
        </p:nvSpPr>
        <p:spPr/>
        <p:txBody>
          <a:bodyPr/>
          <a:lstStyle>
            <a:lvl1pPr>
              <a:defRPr baseline="0">
                <a:latin typeface="Calibri" panose="020F0502020204030204" pitchFamily="34" charset="0"/>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683568" y="1196752"/>
            <a:ext cx="7776864" cy="1009272"/>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1C4A4A"/>
                </a:solidFill>
                <a:effectLst/>
                <a:latin typeface="Calibri" panose="020F0502020204030204" pitchFamily="34" charset="0"/>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2021. 12. 14.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2021. 12. 14.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183820"/>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Calibri" panose="020F0502020204030204" pitchFamily="34" charset="0"/>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baseline="0">
                <a:latin typeface="Calibri" panose="020F0502020204030204" pitchFamily="34" charset="0"/>
              </a:defRPr>
            </a:lvl1pPr>
          </a:lstStyle>
          <a:p>
            <a:fld id="{ED3D6733-6F27-4404-AB51-585418F146E5}" type="datetimeFigureOut">
              <a:rPr lang="ko-KR" altLang="en-US" smtClean="0"/>
              <a:pPr/>
              <a:t>2021. 12. 14.</a:t>
            </a:fld>
            <a:endParaRPr lang="ko-KR" altLang="en-US"/>
          </a:p>
        </p:txBody>
      </p:sp>
      <p:sp>
        <p:nvSpPr>
          <p:cNvPr id="4" name="바닥글 개체 틀 3"/>
          <p:cNvSpPr>
            <a:spLocks noGrp="1"/>
          </p:cNvSpPr>
          <p:nvPr>
            <p:ph type="ftr" sz="quarter" idx="11"/>
          </p:nvPr>
        </p:nvSpPr>
        <p:spPr/>
        <p:txBody>
          <a:bodyPr/>
          <a:lstStyle>
            <a:lvl1pPr>
              <a:defRPr baseline="0">
                <a:latin typeface="Calibri" panose="020F0502020204030204" pitchFamily="34" charset="0"/>
              </a:defRPr>
            </a:lvl1pPr>
          </a:lstStyle>
          <a:p>
            <a:endParaRPr lang="ko-KR" altLang="en-US"/>
          </a:p>
        </p:txBody>
      </p:sp>
      <p:sp>
        <p:nvSpPr>
          <p:cNvPr id="5" name="슬라이드 번호 개체 틀 4"/>
          <p:cNvSpPr>
            <a:spLocks noGrp="1"/>
          </p:cNvSpPr>
          <p:nvPr>
            <p:ph type="sldNum" sz="quarter" idx="12"/>
          </p:nvPr>
        </p:nvSpPr>
        <p:spPr/>
        <p:txBody>
          <a:bodyPr/>
          <a:lstStyle>
            <a:lvl1pPr>
              <a:defRPr baseline="0">
                <a:latin typeface="Calibri" panose="020F0502020204030204" pitchFamily="34" charset="0"/>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124744"/>
            <a:ext cx="8402525" cy="4881686"/>
          </a:xfrm>
        </p:spPr>
        <p:txBody>
          <a:bodyPr>
            <a:normAutofit/>
          </a:bodyPr>
          <a:lstStyle>
            <a:lvl1pPr algn="l">
              <a:buNone/>
              <a:defRPr sz="1600" i="1" baseline="0">
                <a:solidFill>
                  <a:schemeClr val="tx1">
                    <a:lumMod val="65000"/>
                    <a:lumOff val="35000"/>
                  </a:schemeClr>
                </a:solidFill>
                <a:latin typeface="Calibri" panose="020F0502020204030204" pitchFamily="34" charset="0"/>
                <a:ea typeface="맑은 고딕" pitchFamily="50" charset="-127"/>
              </a:defRPr>
            </a:lvl1pPr>
            <a:lvl2pPr algn="l">
              <a:buNone/>
              <a:defRPr sz="1600" i="1" baseline="0">
                <a:solidFill>
                  <a:schemeClr val="tx1">
                    <a:lumMod val="65000"/>
                    <a:lumOff val="35000"/>
                  </a:schemeClr>
                </a:solidFill>
                <a:latin typeface="Calibri" panose="020F0502020204030204" pitchFamily="34" charset="0"/>
                <a:ea typeface="맑은 고딕" pitchFamily="50" charset="-127"/>
              </a:defRPr>
            </a:lvl2pPr>
            <a:lvl3pPr algn="l">
              <a:buNone/>
              <a:defRPr sz="1600" i="1" baseline="0">
                <a:solidFill>
                  <a:schemeClr val="tx1">
                    <a:lumMod val="65000"/>
                    <a:lumOff val="35000"/>
                  </a:schemeClr>
                </a:solidFill>
                <a:latin typeface="Calibri" panose="020F0502020204030204" pitchFamily="34" charset="0"/>
                <a:ea typeface="맑은 고딕" pitchFamily="50" charset="-127"/>
              </a:defRPr>
            </a:lvl3pPr>
            <a:lvl4pPr algn="l">
              <a:buNone/>
              <a:defRPr sz="1600" i="1" baseline="0">
                <a:solidFill>
                  <a:schemeClr val="tx1">
                    <a:lumMod val="65000"/>
                    <a:lumOff val="35000"/>
                  </a:schemeClr>
                </a:solidFill>
                <a:latin typeface="Calibri" panose="020F0502020204030204" pitchFamily="34" charset="0"/>
                <a:ea typeface="맑은 고딕" pitchFamily="50" charset="-127"/>
              </a:defRPr>
            </a:lvl4pPr>
            <a:lvl5pPr algn="l">
              <a:buNone/>
              <a:defRPr sz="1600" i="1" baseline="0">
                <a:solidFill>
                  <a:schemeClr val="tx1">
                    <a:lumMod val="65000"/>
                    <a:lumOff val="35000"/>
                  </a:schemeClr>
                </a:solidFill>
                <a:latin typeface="Calibri" panose="020F0502020204030204" pitchFamily="34" charset="0"/>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baseline="0">
                <a:latin typeface="Calibri" panose="020F0502020204030204" pitchFamily="34" charset="0"/>
              </a:defRPr>
            </a:lvl1pPr>
          </a:lstStyle>
          <a:p>
            <a:fld id="{ED3D6733-6F27-4404-AB51-585418F146E5}" type="datetimeFigureOut">
              <a:rPr lang="ko-KR" altLang="en-US" smtClean="0"/>
              <a:pPr/>
              <a:t>2021. 12. 14.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baseline="0">
                <a:latin typeface="Calibri" panose="020F0502020204030204" pitchFamily="34" charset="0"/>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baseline="0">
                <a:latin typeface="Calibri" panose="020F0502020204030204" pitchFamily="34" charset="0"/>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124744"/>
            <a:ext cx="8402525" cy="4881686"/>
          </a:xfrm>
        </p:spPr>
        <p:txBody>
          <a:bodyPr>
            <a:normAutofit/>
          </a:bodyPr>
          <a:lstStyle>
            <a:lvl1pPr algn="l">
              <a:buNone/>
              <a:defRPr sz="1600" i="1" baseline="0">
                <a:solidFill>
                  <a:schemeClr val="tx1">
                    <a:lumMod val="65000"/>
                    <a:lumOff val="35000"/>
                  </a:schemeClr>
                </a:solidFill>
                <a:latin typeface="Calibri" panose="020F0502020204030204" pitchFamily="34" charset="0"/>
                <a:ea typeface="맑은 고딕" pitchFamily="50" charset="-127"/>
              </a:defRPr>
            </a:lvl1pPr>
            <a:lvl2pPr algn="l">
              <a:buNone/>
              <a:defRPr sz="1600" i="1" baseline="0">
                <a:solidFill>
                  <a:schemeClr val="tx1">
                    <a:lumMod val="65000"/>
                    <a:lumOff val="35000"/>
                  </a:schemeClr>
                </a:solidFill>
                <a:latin typeface="Calibri" panose="020F0502020204030204" pitchFamily="34" charset="0"/>
                <a:ea typeface="맑은 고딕" pitchFamily="50" charset="-127"/>
              </a:defRPr>
            </a:lvl2pPr>
            <a:lvl3pPr algn="l">
              <a:buNone/>
              <a:defRPr sz="1600" i="1" baseline="0">
                <a:solidFill>
                  <a:schemeClr val="tx1">
                    <a:lumMod val="65000"/>
                    <a:lumOff val="35000"/>
                  </a:schemeClr>
                </a:solidFill>
                <a:latin typeface="Calibri" panose="020F0502020204030204" pitchFamily="34" charset="0"/>
                <a:ea typeface="맑은 고딕" pitchFamily="50" charset="-127"/>
              </a:defRPr>
            </a:lvl3pPr>
            <a:lvl4pPr algn="l">
              <a:buNone/>
              <a:defRPr sz="1600" i="1" baseline="0">
                <a:solidFill>
                  <a:schemeClr val="tx1">
                    <a:lumMod val="65000"/>
                    <a:lumOff val="35000"/>
                  </a:schemeClr>
                </a:solidFill>
                <a:latin typeface="Calibri" panose="020F0502020204030204" pitchFamily="34" charset="0"/>
                <a:ea typeface="맑은 고딕" pitchFamily="50" charset="-127"/>
              </a:defRPr>
            </a:lvl4pPr>
            <a:lvl5pPr algn="l">
              <a:buNone/>
              <a:defRPr sz="1600" i="1" baseline="0">
                <a:solidFill>
                  <a:schemeClr val="tx1">
                    <a:lumMod val="65000"/>
                    <a:lumOff val="35000"/>
                  </a:schemeClr>
                </a:solidFill>
                <a:latin typeface="Calibri" panose="020F0502020204030204" pitchFamily="34" charset="0"/>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2" name="제목 1"/>
          <p:cNvSpPr>
            <a:spLocks noGrp="1"/>
          </p:cNvSpPr>
          <p:nvPr>
            <p:ph type="title"/>
          </p:nvPr>
        </p:nvSpPr>
        <p:spPr>
          <a:xfrm>
            <a:off x="395536" y="183820"/>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Calibri" panose="020F0502020204030204" pitchFamily="34" charset="0"/>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lvl1pPr>
              <a:defRPr baseline="0">
                <a:latin typeface="Calibri" panose="020F0502020204030204" pitchFamily="34" charset="0"/>
              </a:defRPr>
            </a:lvl1pPr>
          </a:lstStyle>
          <a:p>
            <a:fld id="{ED3D6733-6F27-4404-AB51-585418F146E5}" type="datetimeFigureOut">
              <a:rPr lang="ko-KR" altLang="en-US" smtClean="0"/>
              <a:pPr/>
              <a:t>2021. 12. 14.</a:t>
            </a:fld>
            <a:endParaRPr lang="ko-KR" altLang="en-US"/>
          </a:p>
        </p:txBody>
      </p:sp>
      <p:sp>
        <p:nvSpPr>
          <p:cNvPr id="4" name="바닥글 개체 틀 3"/>
          <p:cNvSpPr>
            <a:spLocks noGrp="1"/>
          </p:cNvSpPr>
          <p:nvPr>
            <p:ph type="ftr" sz="quarter" idx="11"/>
          </p:nvPr>
        </p:nvSpPr>
        <p:spPr/>
        <p:txBody>
          <a:bodyPr/>
          <a:lstStyle>
            <a:lvl1pPr>
              <a:defRPr baseline="0">
                <a:latin typeface="Calibri" panose="020F0502020204030204" pitchFamily="34" charset="0"/>
              </a:defRPr>
            </a:lvl1pPr>
          </a:lstStyle>
          <a:p>
            <a:endParaRPr lang="ko-KR" altLang="en-US"/>
          </a:p>
        </p:txBody>
      </p:sp>
      <p:sp>
        <p:nvSpPr>
          <p:cNvPr id="5" name="슬라이드 번호 개체 틀 4"/>
          <p:cNvSpPr>
            <a:spLocks noGrp="1"/>
          </p:cNvSpPr>
          <p:nvPr>
            <p:ph type="sldNum" sz="quarter" idx="12"/>
          </p:nvPr>
        </p:nvSpPr>
        <p:spPr/>
        <p:txBody>
          <a:bodyPr/>
          <a:lstStyle>
            <a:lvl1pPr>
              <a:defRPr baseline="0">
                <a:latin typeface="Calibri" panose="020F0502020204030204" pitchFamily="34" charset="0"/>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467545" y="2780928"/>
            <a:ext cx="8208912" cy="122413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1C4A4A"/>
                </a:solidFill>
                <a:effectLst/>
                <a:latin typeface="Calibri" panose="020F0502020204030204" pitchFamily="34" charset="0"/>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2021. 12. 14.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683568" y="1267600"/>
            <a:ext cx="7776864" cy="1009272"/>
          </a:xfrm>
        </p:spPr>
        <p:txBody>
          <a:bodyPr/>
          <a:lstStyle/>
          <a:p>
            <a:r>
              <a:rPr lang="en-US" altLang="ko-KR" sz="5400" dirty="0"/>
              <a:t>PERFECT STORM</a:t>
            </a:r>
            <a:endParaRPr lang="ko-KR" altLang="en-US" sz="5400" b="1" dirty="0"/>
          </a:p>
        </p:txBody>
      </p:sp>
      <p:sp>
        <p:nvSpPr>
          <p:cNvPr id="18" name="직사각형 17"/>
          <p:cNvSpPr/>
          <p:nvPr/>
        </p:nvSpPr>
        <p:spPr>
          <a:xfrm>
            <a:off x="2097347" y="5445224"/>
            <a:ext cx="4949306" cy="4001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2000" dirty="0">
                <a:solidFill>
                  <a:schemeClr val="bg1"/>
                </a:solidFill>
                <a:latin typeface="Calibri" panose="020F0502020204030204" pitchFamily="34" charset="0"/>
                <a:ea typeface="맑은 고딕" pitchFamily="50" charset="-127"/>
                <a:cs typeface="굴림" pitchFamily="50" charset="-127"/>
              </a:rPr>
              <a:t>My final bootcamp project – René Jansen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5. FLOOD DEFENSES</a:t>
            </a:r>
            <a:endParaRPr lang="ko-KR" altLang="en-US" dirty="0"/>
          </a:p>
        </p:txBody>
      </p:sp>
      <p:sp>
        <p:nvSpPr>
          <p:cNvPr id="37" name="내용 개체 틀 36"/>
          <p:cNvSpPr>
            <a:spLocks noGrp="1"/>
          </p:cNvSpPr>
          <p:nvPr>
            <p:ph idx="1"/>
          </p:nvPr>
        </p:nvSpPr>
        <p:spPr/>
        <p:txBody>
          <a:bodyPr>
            <a:normAutofit/>
          </a:bodyPr>
          <a:lstStyle/>
          <a:p>
            <a:pPr marL="0" indent="0"/>
            <a:r>
              <a:rPr lang="en-US" altLang="ko-KR" sz="2800" dirty="0"/>
              <a:t>Dykes</a:t>
            </a:r>
          </a:p>
          <a:p>
            <a:pPr marL="0" indent="0"/>
            <a:r>
              <a:rPr lang="en-US" altLang="ko-KR" sz="2800" dirty="0"/>
              <a:t>Dams</a:t>
            </a:r>
          </a:p>
          <a:p>
            <a:pPr marL="0" indent="0"/>
            <a:r>
              <a:rPr lang="en-US" altLang="ko-KR" sz="2800" dirty="0"/>
              <a:t>Weirs</a:t>
            </a:r>
          </a:p>
          <a:p>
            <a:pPr marL="0" indent="0"/>
            <a:r>
              <a:rPr lang="en-US" altLang="ko-KR" sz="2800" dirty="0"/>
              <a:t>Infrastructures</a:t>
            </a:r>
          </a:p>
        </p:txBody>
      </p:sp>
      <p:grpSp>
        <p:nvGrpSpPr>
          <p:cNvPr id="11" name="Group 10">
            <a:extLst>
              <a:ext uri="{FF2B5EF4-FFF2-40B4-BE49-F238E27FC236}">
                <a16:creationId xmlns:a16="http://schemas.microsoft.com/office/drawing/2014/main" id="{03A9BA74-073C-8148-BE73-1C4E6A564A85}"/>
              </a:ext>
            </a:extLst>
          </p:cNvPr>
          <p:cNvGrpSpPr/>
          <p:nvPr/>
        </p:nvGrpSpPr>
        <p:grpSpPr>
          <a:xfrm>
            <a:off x="274923" y="4553115"/>
            <a:ext cx="6001866" cy="1943984"/>
            <a:chOff x="274923" y="4553115"/>
            <a:chExt cx="6001866" cy="1943984"/>
          </a:xfrm>
        </p:grpSpPr>
        <p:pic>
          <p:nvPicPr>
            <p:cNvPr id="5" name="Picture 4" descr="A picture containing sky, grass, outdoor, day&#10;&#10;Description automatically generated">
              <a:extLst>
                <a:ext uri="{FF2B5EF4-FFF2-40B4-BE49-F238E27FC236}">
                  <a16:creationId xmlns:a16="http://schemas.microsoft.com/office/drawing/2014/main" id="{A3070EB5-8D82-D940-B655-83B23F2D6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23" y="4553115"/>
              <a:ext cx="6001866" cy="1896423"/>
            </a:xfrm>
            <a:prstGeom prst="rect">
              <a:avLst/>
            </a:prstGeom>
          </p:spPr>
        </p:pic>
        <p:sp>
          <p:nvSpPr>
            <p:cNvPr id="7" name="Rectangle 6">
              <a:extLst>
                <a:ext uri="{FF2B5EF4-FFF2-40B4-BE49-F238E27FC236}">
                  <a16:creationId xmlns:a16="http://schemas.microsoft.com/office/drawing/2014/main" id="{5A25BB2F-C96E-EC42-A539-BE090648FF60}"/>
                </a:ext>
              </a:extLst>
            </p:cNvPr>
            <p:cNvSpPr/>
            <p:nvPr/>
          </p:nvSpPr>
          <p:spPr>
            <a:xfrm>
              <a:off x="274923" y="4553115"/>
              <a:ext cx="6001866" cy="1943984"/>
            </a:xfrm>
            <a:prstGeom prst="rect">
              <a:avLst/>
            </a:prstGeom>
            <a:noFill/>
            <a:ln w="136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4098" name="Picture 2">
            <a:extLst>
              <a:ext uri="{FF2B5EF4-FFF2-40B4-BE49-F238E27FC236}">
                <a16:creationId xmlns:a16="http://schemas.microsoft.com/office/drawing/2014/main" id="{2017BBA1-AD1F-5342-9593-67398A39E3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620688"/>
            <a:ext cx="3556000" cy="17399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1F3D35AB-9C57-F84E-B955-178070A2521F}"/>
              </a:ext>
            </a:extLst>
          </p:cNvPr>
          <p:cNvSpPr/>
          <p:nvPr/>
        </p:nvSpPr>
        <p:spPr>
          <a:xfrm>
            <a:off x="4860032" y="584319"/>
            <a:ext cx="3556000" cy="1896423"/>
          </a:xfrm>
          <a:prstGeom prst="rect">
            <a:avLst/>
          </a:prstGeom>
          <a:noFill/>
          <a:ln w="136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0" name="Group 9">
            <a:extLst>
              <a:ext uri="{FF2B5EF4-FFF2-40B4-BE49-F238E27FC236}">
                <a16:creationId xmlns:a16="http://schemas.microsoft.com/office/drawing/2014/main" id="{9C6CE166-0F83-8446-9740-9F6A200FFC61}"/>
              </a:ext>
            </a:extLst>
          </p:cNvPr>
          <p:cNvGrpSpPr/>
          <p:nvPr/>
        </p:nvGrpSpPr>
        <p:grpSpPr>
          <a:xfrm>
            <a:off x="3234030" y="2945869"/>
            <a:ext cx="5596192" cy="2300302"/>
            <a:chOff x="3234030" y="2945869"/>
            <a:chExt cx="5596192" cy="2300302"/>
          </a:xfrm>
        </p:grpSpPr>
        <p:pic>
          <p:nvPicPr>
            <p:cNvPr id="9" name="Picture 8">
              <a:extLst>
                <a:ext uri="{FF2B5EF4-FFF2-40B4-BE49-F238E27FC236}">
                  <a16:creationId xmlns:a16="http://schemas.microsoft.com/office/drawing/2014/main" id="{DD7FCF0F-CDC0-5340-B4E2-BCC4C6DB70A4}"/>
                </a:ext>
              </a:extLst>
            </p:cNvPr>
            <p:cNvPicPr>
              <a:picLocks noChangeAspect="1"/>
            </p:cNvPicPr>
            <p:nvPr/>
          </p:nvPicPr>
          <p:blipFill>
            <a:blip r:embed="rId5"/>
            <a:stretch>
              <a:fillRect/>
            </a:stretch>
          </p:blipFill>
          <p:spPr>
            <a:xfrm>
              <a:off x="3250110" y="3021167"/>
              <a:ext cx="5580112" cy="2225004"/>
            </a:xfrm>
            <a:prstGeom prst="rect">
              <a:avLst/>
            </a:prstGeom>
          </p:spPr>
        </p:pic>
        <p:sp>
          <p:nvSpPr>
            <p:cNvPr id="14" name="Rectangle 13">
              <a:extLst>
                <a:ext uri="{FF2B5EF4-FFF2-40B4-BE49-F238E27FC236}">
                  <a16:creationId xmlns:a16="http://schemas.microsoft.com/office/drawing/2014/main" id="{5AAC377E-040A-5247-BA2B-8FAA02809451}"/>
                </a:ext>
              </a:extLst>
            </p:cNvPr>
            <p:cNvSpPr/>
            <p:nvPr/>
          </p:nvSpPr>
          <p:spPr>
            <a:xfrm>
              <a:off x="3234030" y="2945869"/>
              <a:ext cx="5580112" cy="2300302"/>
            </a:xfrm>
            <a:prstGeom prst="rect">
              <a:avLst/>
            </a:prstGeom>
            <a:noFill/>
            <a:ln w="136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404634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6. MONITORING</a:t>
            </a:r>
            <a:endParaRPr lang="ko-KR" altLang="en-US" dirty="0"/>
          </a:p>
        </p:txBody>
      </p:sp>
      <p:sp>
        <p:nvSpPr>
          <p:cNvPr id="37" name="내용 개체 틀 36"/>
          <p:cNvSpPr>
            <a:spLocks noGrp="1"/>
          </p:cNvSpPr>
          <p:nvPr>
            <p:ph idx="1"/>
          </p:nvPr>
        </p:nvSpPr>
        <p:spPr/>
        <p:txBody>
          <a:bodyPr>
            <a:normAutofit/>
          </a:bodyPr>
          <a:lstStyle/>
          <a:p>
            <a:r>
              <a:rPr lang="en-US" altLang="ko-KR" sz="2800" dirty="0"/>
              <a:t>Operational data</a:t>
            </a:r>
          </a:p>
          <a:p>
            <a:r>
              <a:rPr lang="en-US" altLang="ko-KR" sz="2800" dirty="0"/>
              <a:t>Tidal measurements</a:t>
            </a:r>
          </a:p>
          <a:p>
            <a:r>
              <a:rPr lang="en-US" altLang="ko-KR" sz="2800" dirty="0"/>
              <a:t>Reporting and classification storm surges</a:t>
            </a:r>
          </a:p>
          <a:p>
            <a:r>
              <a:rPr lang="en-US" altLang="ko-KR" sz="2800" dirty="0"/>
              <a:t>Special thanks to WMCN</a:t>
            </a:r>
          </a:p>
        </p:txBody>
      </p:sp>
      <p:pic>
        <p:nvPicPr>
          <p:cNvPr id="11" name="Picture 2" descr="About us | Rijkswaterstaat">
            <a:extLst>
              <a:ext uri="{FF2B5EF4-FFF2-40B4-BE49-F238E27FC236}">
                <a16:creationId xmlns:a16="http://schemas.microsoft.com/office/drawing/2014/main" id="{8F17AB6F-7E08-2845-99DE-310E06269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23216"/>
            <a:ext cx="9144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656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436096" y="604081"/>
            <a:ext cx="3384376" cy="769441"/>
          </a:xfrm>
          <a:prstGeom prst="rect">
            <a:avLst/>
          </a:prstGeom>
          <a:noFill/>
        </p:spPr>
        <p:txBody>
          <a:bodyPr wrap="square" rtlCol="0">
            <a:spAutoFit/>
          </a:bodyPr>
          <a:lstStyle/>
          <a:p>
            <a:pPr algn="ctr"/>
            <a:r>
              <a:rPr lang="en-US" altLang="ko-KR" sz="3000" b="1" dirty="0">
                <a:solidFill>
                  <a:srgbClr val="1C4A4A"/>
                </a:solidFill>
                <a:latin typeface="Calibri" panose="020F0502020204030204" pitchFamily="34" charset="0"/>
                <a:ea typeface="맑은 고딕" pitchFamily="50" charset="-127"/>
              </a:rPr>
              <a:t>PERFECT STORM</a:t>
            </a:r>
          </a:p>
          <a:p>
            <a:pPr algn="ctr"/>
            <a:r>
              <a:rPr lang="en-US" altLang="ko-KR" sz="1400" b="1" dirty="0">
                <a:solidFill>
                  <a:schemeClr val="bg1"/>
                </a:solidFill>
                <a:latin typeface="Calibri" panose="020F0502020204030204" pitchFamily="34" charset="0"/>
                <a:ea typeface="맑은 고딕" pitchFamily="50" charset="-127"/>
              </a:rPr>
              <a:t>MACHINE LEARNING MODEL</a:t>
            </a:r>
            <a:endParaRPr lang="ko-KR" altLang="en-US" sz="1400" b="1" dirty="0">
              <a:solidFill>
                <a:schemeClr val="bg1"/>
              </a:solidFill>
              <a:latin typeface="Calibri" panose="020F0502020204030204" pitchFamily="34" charset="0"/>
              <a:ea typeface="맑은 고딕" pitchFamily="50" charset="-127"/>
            </a:endParaRPr>
          </a:p>
        </p:txBody>
      </p:sp>
      <p:grpSp>
        <p:nvGrpSpPr>
          <p:cNvPr id="2" name="그룹 1">
            <a:extLst>
              <a:ext uri="{FF2B5EF4-FFF2-40B4-BE49-F238E27FC236}">
                <a16:creationId xmlns:a16="http://schemas.microsoft.com/office/drawing/2014/main" id="{B33DD611-A165-4B6C-8F87-1AD876EB2844}"/>
              </a:ext>
            </a:extLst>
          </p:cNvPr>
          <p:cNvGrpSpPr/>
          <p:nvPr/>
        </p:nvGrpSpPr>
        <p:grpSpPr>
          <a:xfrm>
            <a:off x="539552" y="1772816"/>
            <a:ext cx="3584229" cy="650905"/>
            <a:chOff x="467544" y="1772816"/>
            <a:chExt cx="3584229" cy="650905"/>
          </a:xfrm>
        </p:grpSpPr>
        <p:sp>
          <p:nvSpPr>
            <p:cNvPr id="34" name="Text Box 5"/>
            <p:cNvSpPr txBox="1">
              <a:spLocks noChangeArrowheads="1"/>
            </p:cNvSpPr>
            <p:nvPr/>
          </p:nvSpPr>
          <p:spPr bwMode="auto">
            <a:xfrm>
              <a:off x="1099023" y="1772816"/>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latin typeface="Calibri" panose="020F0502020204030204" pitchFamily="34" charset="0"/>
                  <a:ea typeface="맑은 고딕" pitchFamily="50" charset="-127"/>
                </a:rPr>
                <a:t>STORMS</a:t>
              </a:r>
            </a:p>
          </p:txBody>
        </p:sp>
        <p:sp>
          <p:nvSpPr>
            <p:cNvPr id="37" name="Text Box 11"/>
            <p:cNvSpPr txBox="1">
              <a:spLocks noChangeArrowheads="1"/>
            </p:cNvSpPr>
            <p:nvPr/>
          </p:nvSpPr>
          <p:spPr bwMode="auto">
            <a:xfrm>
              <a:off x="1099023" y="2023611"/>
              <a:ext cx="2896913"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85000"/>
                    </a:schemeClr>
                  </a:solidFill>
                  <a:latin typeface="Calibri" panose="020F0502020204030204" pitchFamily="34" charset="0"/>
                  <a:ea typeface="맑은 고딕" pitchFamily="50" charset="-127"/>
                  <a:cs typeface="굴림" pitchFamily="50" charset="-127"/>
                </a:rPr>
                <a:t>Temperatures from the North and South of Europe are compared</a:t>
              </a:r>
            </a:p>
          </p:txBody>
        </p:sp>
        <p:sp>
          <p:nvSpPr>
            <p:cNvPr id="42" name="TextBox 13"/>
            <p:cNvSpPr txBox="1">
              <a:spLocks noChangeArrowheads="1"/>
            </p:cNvSpPr>
            <p:nvPr/>
          </p:nvSpPr>
          <p:spPr bwMode="auto">
            <a:xfrm>
              <a:off x="467544" y="1867808"/>
              <a:ext cx="508473" cy="477054"/>
            </a:xfrm>
            <a:prstGeom prst="rect">
              <a:avLst/>
            </a:prstGeom>
            <a:noFill/>
            <a:ln w="9525">
              <a:noFill/>
              <a:miter lim="800000"/>
              <a:headEnd/>
              <a:tailEnd/>
            </a:ln>
          </p:spPr>
          <p:txBody>
            <a:bodyPr wrap="none">
              <a:spAutoFit/>
            </a:bodyPr>
            <a:lstStyle/>
            <a:p>
              <a:r>
                <a:rPr lang="en-US" altLang="ko-KR" sz="2500" b="1">
                  <a:solidFill>
                    <a:srgbClr val="899595"/>
                  </a:solidFill>
                  <a:latin typeface="Calibri" panose="020F0502020204030204" pitchFamily="34" charset="0"/>
                  <a:ea typeface="맑은 고딕" pitchFamily="50" charset="-127"/>
                </a:rPr>
                <a:t>01</a:t>
              </a:r>
              <a:endParaRPr lang="ko-KR" altLang="en-US" sz="2500" b="1">
                <a:solidFill>
                  <a:srgbClr val="899595"/>
                </a:solidFill>
                <a:latin typeface="Calibri" panose="020F0502020204030204" pitchFamily="34" charset="0"/>
                <a:ea typeface="맑은 고딕" pitchFamily="50" charset="-127"/>
              </a:endParaRPr>
            </a:p>
          </p:txBody>
        </p:sp>
      </p:grpSp>
      <p:grpSp>
        <p:nvGrpSpPr>
          <p:cNvPr id="3" name="그룹 2">
            <a:extLst>
              <a:ext uri="{FF2B5EF4-FFF2-40B4-BE49-F238E27FC236}">
                <a16:creationId xmlns:a16="http://schemas.microsoft.com/office/drawing/2014/main" id="{854B6689-59DC-4734-B44F-B62A1DFC8E63}"/>
              </a:ext>
            </a:extLst>
          </p:cNvPr>
          <p:cNvGrpSpPr/>
          <p:nvPr/>
        </p:nvGrpSpPr>
        <p:grpSpPr>
          <a:xfrm>
            <a:off x="539552" y="2546201"/>
            <a:ext cx="3584229" cy="650905"/>
            <a:chOff x="467544" y="2498721"/>
            <a:chExt cx="3584229" cy="650905"/>
          </a:xfrm>
        </p:grpSpPr>
        <p:sp>
          <p:nvSpPr>
            <p:cNvPr id="55" name="Text Box 5"/>
            <p:cNvSpPr txBox="1">
              <a:spLocks noChangeArrowheads="1"/>
            </p:cNvSpPr>
            <p:nvPr/>
          </p:nvSpPr>
          <p:spPr bwMode="auto">
            <a:xfrm>
              <a:off x="1099023" y="2498721"/>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latin typeface="Calibri" panose="020F0502020204030204" pitchFamily="34" charset="0"/>
                  <a:ea typeface="맑은 고딕" pitchFamily="50" charset="-127"/>
                </a:rPr>
                <a:t>NORTH SEA</a:t>
              </a:r>
            </a:p>
          </p:txBody>
        </p:sp>
        <p:sp>
          <p:nvSpPr>
            <p:cNvPr id="56" name="Text Box 11"/>
            <p:cNvSpPr txBox="1">
              <a:spLocks noChangeArrowheads="1"/>
            </p:cNvSpPr>
            <p:nvPr/>
          </p:nvSpPr>
          <p:spPr bwMode="auto">
            <a:xfrm>
              <a:off x="1099023" y="2749516"/>
              <a:ext cx="2896913"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85000"/>
                    </a:schemeClr>
                  </a:solidFill>
                  <a:latin typeface="Calibri" panose="020F0502020204030204" pitchFamily="34" charset="0"/>
                  <a:ea typeface="맑은 고딕" pitchFamily="50" charset="-127"/>
                  <a:cs typeface="굴림" pitchFamily="50" charset="-127"/>
                </a:rPr>
                <a:t>Barometric pressure data from around the North Sea are compared</a:t>
              </a:r>
            </a:p>
          </p:txBody>
        </p:sp>
        <p:sp>
          <p:nvSpPr>
            <p:cNvPr id="57" name="TextBox 13"/>
            <p:cNvSpPr txBox="1">
              <a:spLocks noChangeArrowheads="1"/>
            </p:cNvSpPr>
            <p:nvPr/>
          </p:nvSpPr>
          <p:spPr bwMode="auto">
            <a:xfrm>
              <a:off x="467544" y="2593713"/>
              <a:ext cx="508473" cy="477054"/>
            </a:xfrm>
            <a:prstGeom prst="rect">
              <a:avLst/>
            </a:prstGeom>
            <a:noFill/>
            <a:ln w="9525">
              <a:noFill/>
              <a:miter lim="800000"/>
              <a:headEnd/>
              <a:tailEnd/>
            </a:ln>
          </p:spPr>
          <p:txBody>
            <a:bodyPr wrap="none">
              <a:spAutoFit/>
            </a:bodyPr>
            <a:lstStyle/>
            <a:p>
              <a:r>
                <a:rPr lang="en-US" altLang="ko-KR" sz="2500" b="1">
                  <a:solidFill>
                    <a:srgbClr val="899595"/>
                  </a:solidFill>
                  <a:latin typeface="Calibri" panose="020F0502020204030204" pitchFamily="34" charset="0"/>
                  <a:ea typeface="맑은 고딕" pitchFamily="50" charset="-127"/>
                </a:rPr>
                <a:t>02</a:t>
              </a:r>
              <a:endParaRPr lang="ko-KR" altLang="en-US" sz="2500" b="1">
                <a:solidFill>
                  <a:srgbClr val="899595"/>
                </a:solidFill>
                <a:latin typeface="Calibri" panose="020F0502020204030204" pitchFamily="34" charset="0"/>
                <a:ea typeface="맑은 고딕" pitchFamily="50" charset="-127"/>
              </a:endParaRPr>
            </a:p>
          </p:txBody>
        </p:sp>
      </p:grpSp>
      <p:grpSp>
        <p:nvGrpSpPr>
          <p:cNvPr id="4" name="그룹 3">
            <a:extLst>
              <a:ext uri="{FF2B5EF4-FFF2-40B4-BE49-F238E27FC236}">
                <a16:creationId xmlns:a16="http://schemas.microsoft.com/office/drawing/2014/main" id="{CE2F1EA9-ECCA-44FB-8834-3ECE04B7821A}"/>
              </a:ext>
            </a:extLst>
          </p:cNvPr>
          <p:cNvGrpSpPr/>
          <p:nvPr/>
        </p:nvGrpSpPr>
        <p:grpSpPr>
          <a:xfrm>
            <a:off x="539552" y="3319586"/>
            <a:ext cx="3584229" cy="650905"/>
            <a:chOff x="467544" y="3224626"/>
            <a:chExt cx="3584229" cy="650905"/>
          </a:xfrm>
        </p:grpSpPr>
        <p:sp>
          <p:nvSpPr>
            <p:cNvPr id="60" name="Text Box 5"/>
            <p:cNvSpPr txBox="1">
              <a:spLocks noChangeArrowheads="1"/>
            </p:cNvSpPr>
            <p:nvPr/>
          </p:nvSpPr>
          <p:spPr bwMode="auto">
            <a:xfrm>
              <a:off x="1099023" y="3224626"/>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latin typeface="Calibri" panose="020F0502020204030204" pitchFamily="34" charset="0"/>
                  <a:ea typeface="맑은 고딕" pitchFamily="50" charset="-127"/>
                </a:rPr>
                <a:t>NORTH NORTH-WEST</a:t>
              </a:r>
            </a:p>
          </p:txBody>
        </p:sp>
        <p:sp>
          <p:nvSpPr>
            <p:cNvPr id="61" name="Text Box 11"/>
            <p:cNvSpPr txBox="1">
              <a:spLocks noChangeArrowheads="1"/>
            </p:cNvSpPr>
            <p:nvPr/>
          </p:nvSpPr>
          <p:spPr bwMode="auto">
            <a:xfrm>
              <a:off x="1099023" y="3475421"/>
              <a:ext cx="2896913"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85000"/>
                    </a:schemeClr>
                  </a:solidFill>
                  <a:latin typeface="Calibri" panose="020F0502020204030204" pitchFamily="34" charset="0"/>
                  <a:ea typeface="맑은 고딕" pitchFamily="50" charset="-127"/>
                  <a:cs typeface="굴림" pitchFamily="50" charset="-127"/>
                </a:rPr>
                <a:t>Wind gust and wind directions are interpreted for three locations along the Dutch coast</a:t>
              </a:r>
            </a:p>
          </p:txBody>
        </p:sp>
        <p:sp>
          <p:nvSpPr>
            <p:cNvPr id="62" name="TextBox 13"/>
            <p:cNvSpPr txBox="1">
              <a:spLocks noChangeArrowheads="1"/>
            </p:cNvSpPr>
            <p:nvPr/>
          </p:nvSpPr>
          <p:spPr bwMode="auto">
            <a:xfrm>
              <a:off x="467544" y="3319618"/>
              <a:ext cx="508473" cy="477054"/>
            </a:xfrm>
            <a:prstGeom prst="rect">
              <a:avLst/>
            </a:prstGeom>
            <a:noFill/>
            <a:ln w="9525">
              <a:noFill/>
              <a:miter lim="800000"/>
              <a:headEnd/>
              <a:tailEnd/>
            </a:ln>
          </p:spPr>
          <p:txBody>
            <a:bodyPr wrap="none">
              <a:spAutoFit/>
            </a:bodyPr>
            <a:lstStyle/>
            <a:p>
              <a:r>
                <a:rPr lang="en-US" altLang="ko-KR" sz="2500" b="1">
                  <a:solidFill>
                    <a:srgbClr val="899595"/>
                  </a:solidFill>
                  <a:latin typeface="Calibri" panose="020F0502020204030204" pitchFamily="34" charset="0"/>
                  <a:ea typeface="맑은 고딕" pitchFamily="50" charset="-127"/>
                </a:rPr>
                <a:t>03</a:t>
              </a:r>
              <a:endParaRPr lang="ko-KR" altLang="en-US" sz="2500" b="1">
                <a:solidFill>
                  <a:srgbClr val="899595"/>
                </a:solidFill>
                <a:latin typeface="Calibri" panose="020F0502020204030204" pitchFamily="34" charset="0"/>
                <a:ea typeface="맑은 고딕" pitchFamily="50" charset="-127"/>
              </a:endParaRPr>
            </a:p>
          </p:txBody>
        </p:sp>
      </p:grpSp>
      <p:grpSp>
        <p:nvGrpSpPr>
          <p:cNvPr id="5" name="그룹 4">
            <a:extLst>
              <a:ext uri="{FF2B5EF4-FFF2-40B4-BE49-F238E27FC236}">
                <a16:creationId xmlns:a16="http://schemas.microsoft.com/office/drawing/2014/main" id="{63C6A942-38D9-4BBD-928D-19C223849ECD}"/>
              </a:ext>
            </a:extLst>
          </p:cNvPr>
          <p:cNvGrpSpPr/>
          <p:nvPr/>
        </p:nvGrpSpPr>
        <p:grpSpPr>
          <a:xfrm>
            <a:off x="539552" y="4092971"/>
            <a:ext cx="3584229" cy="650905"/>
            <a:chOff x="467544" y="3950531"/>
            <a:chExt cx="3584229" cy="650905"/>
          </a:xfrm>
        </p:grpSpPr>
        <p:sp>
          <p:nvSpPr>
            <p:cNvPr id="65" name="Text Box 5"/>
            <p:cNvSpPr txBox="1">
              <a:spLocks noChangeArrowheads="1"/>
            </p:cNvSpPr>
            <p:nvPr/>
          </p:nvSpPr>
          <p:spPr bwMode="auto">
            <a:xfrm>
              <a:off x="1099023" y="3950531"/>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latin typeface="Calibri" panose="020F0502020204030204" pitchFamily="34" charset="0"/>
                  <a:ea typeface="맑은 고딕" pitchFamily="50" charset="-127"/>
                </a:rPr>
                <a:t>SPRING TIDE</a:t>
              </a:r>
            </a:p>
          </p:txBody>
        </p:sp>
        <p:sp>
          <p:nvSpPr>
            <p:cNvPr id="66" name="Text Box 11"/>
            <p:cNvSpPr txBox="1">
              <a:spLocks noChangeArrowheads="1"/>
            </p:cNvSpPr>
            <p:nvPr/>
          </p:nvSpPr>
          <p:spPr bwMode="auto">
            <a:xfrm>
              <a:off x="1099023" y="4201326"/>
              <a:ext cx="2896913"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85000"/>
                    </a:schemeClr>
                  </a:solidFill>
                  <a:latin typeface="Calibri" panose="020F0502020204030204" pitchFamily="34" charset="0"/>
                  <a:ea typeface="맑은 고딕" pitchFamily="50" charset="-127"/>
                  <a:cs typeface="굴림" pitchFamily="50" charset="-127"/>
                </a:rPr>
                <a:t>The highest high tide of each day is collected for the same locations</a:t>
              </a:r>
            </a:p>
          </p:txBody>
        </p:sp>
        <p:sp>
          <p:nvSpPr>
            <p:cNvPr id="67" name="TextBox 13"/>
            <p:cNvSpPr txBox="1">
              <a:spLocks noChangeArrowheads="1"/>
            </p:cNvSpPr>
            <p:nvPr/>
          </p:nvSpPr>
          <p:spPr bwMode="auto">
            <a:xfrm>
              <a:off x="467544" y="4045523"/>
              <a:ext cx="508473" cy="477054"/>
            </a:xfrm>
            <a:prstGeom prst="rect">
              <a:avLst/>
            </a:prstGeom>
            <a:noFill/>
            <a:ln w="9525">
              <a:noFill/>
              <a:miter lim="800000"/>
              <a:headEnd/>
              <a:tailEnd/>
            </a:ln>
          </p:spPr>
          <p:txBody>
            <a:bodyPr wrap="none">
              <a:spAutoFit/>
            </a:bodyPr>
            <a:lstStyle/>
            <a:p>
              <a:r>
                <a:rPr lang="en-US" altLang="ko-KR" sz="2500" b="1">
                  <a:solidFill>
                    <a:srgbClr val="899595"/>
                  </a:solidFill>
                  <a:latin typeface="Calibri" panose="020F0502020204030204" pitchFamily="34" charset="0"/>
                  <a:ea typeface="맑은 고딕" pitchFamily="50" charset="-127"/>
                </a:rPr>
                <a:t>04</a:t>
              </a:r>
              <a:endParaRPr lang="ko-KR" altLang="en-US" sz="2500" b="1">
                <a:solidFill>
                  <a:srgbClr val="899595"/>
                </a:solidFill>
                <a:latin typeface="Calibri" panose="020F0502020204030204" pitchFamily="34" charset="0"/>
                <a:ea typeface="맑은 고딕" pitchFamily="50" charset="-127"/>
              </a:endParaRPr>
            </a:p>
          </p:txBody>
        </p:sp>
      </p:grpSp>
      <p:grpSp>
        <p:nvGrpSpPr>
          <p:cNvPr id="6" name="그룹 5">
            <a:extLst>
              <a:ext uri="{FF2B5EF4-FFF2-40B4-BE49-F238E27FC236}">
                <a16:creationId xmlns:a16="http://schemas.microsoft.com/office/drawing/2014/main" id="{23B0898B-B61E-4E1E-87C1-B3D719A8F158}"/>
              </a:ext>
            </a:extLst>
          </p:cNvPr>
          <p:cNvGrpSpPr/>
          <p:nvPr/>
        </p:nvGrpSpPr>
        <p:grpSpPr>
          <a:xfrm>
            <a:off x="539552" y="4866357"/>
            <a:ext cx="3584229" cy="650905"/>
            <a:chOff x="467544" y="4676437"/>
            <a:chExt cx="3584229" cy="650905"/>
          </a:xfrm>
        </p:grpSpPr>
        <p:sp>
          <p:nvSpPr>
            <p:cNvPr id="70" name="Text Box 5"/>
            <p:cNvSpPr txBox="1">
              <a:spLocks noChangeArrowheads="1"/>
            </p:cNvSpPr>
            <p:nvPr/>
          </p:nvSpPr>
          <p:spPr bwMode="auto">
            <a:xfrm>
              <a:off x="1099023" y="4676437"/>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latin typeface="Calibri" panose="020F0502020204030204" pitchFamily="34" charset="0"/>
                  <a:ea typeface="맑은 고딕" pitchFamily="50" charset="-127"/>
                </a:rPr>
                <a:t>FLOOD DEFENSES</a:t>
              </a:r>
            </a:p>
          </p:txBody>
        </p:sp>
        <p:sp>
          <p:nvSpPr>
            <p:cNvPr id="71" name="Text Box 11"/>
            <p:cNvSpPr txBox="1">
              <a:spLocks noChangeArrowheads="1"/>
            </p:cNvSpPr>
            <p:nvPr/>
          </p:nvSpPr>
          <p:spPr bwMode="auto">
            <a:xfrm>
              <a:off x="1099023" y="4927232"/>
              <a:ext cx="2896913"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85000"/>
                    </a:schemeClr>
                  </a:solidFill>
                  <a:latin typeface="Calibri" panose="020F0502020204030204" pitchFamily="34" charset="0"/>
                  <a:ea typeface="맑은 고딕" pitchFamily="50" charset="-127"/>
                  <a:cs typeface="굴림" pitchFamily="50" charset="-127"/>
                </a:rPr>
                <a:t>Operational data is collected from the moving infrastructure which protects the country</a:t>
              </a:r>
            </a:p>
          </p:txBody>
        </p:sp>
        <p:sp>
          <p:nvSpPr>
            <p:cNvPr id="72" name="TextBox 13"/>
            <p:cNvSpPr txBox="1">
              <a:spLocks noChangeArrowheads="1"/>
            </p:cNvSpPr>
            <p:nvPr/>
          </p:nvSpPr>
          <p:spPr bwMode="auto">
            <a:xfrm>
              <a:off x="467544" y="4771429"/>
              <a:ext cx="508473" cy="477054"/>
            </a:xfrm>
            <a:prstGeom prst="rect">
              <a:avLst/>
            </a:prstGeom>
            <a:noFill/>
            <a:ln w="9525">
              <a:noFill/>
              <a:miter lim="800000"/>
              <a:headEnd/>
              <a:tailEnd/>
            </a:ln>
          </p:spPr>
          <p:txBody>
            <a:bodyPr wrap="none">
              <a:spAutoFit/>
            </a:bodyPr>
            <a:lstStyle/>
            <a:p>
              <a:r>
                <a:rPr lang="en-US" altLang="ko-KR" sz="2500" b="1" dirty="0">
                  <a:solidFill>
                    <a:srgbClr val="899595"/>
                  </a:solidFill>
                  <a:latin typeface="Calibri" panose="020F0502020204030204" pitchFamily="34" charset="0"/>
                  <a:ea typeface="맑은 고딕" pitchFamily="50" charset="-127"/>
                </a:rPr>
                <a:t>05</a:t>
              </a:r>
              <a:endParaRPr lang="ko-KR" altLang="en-US" sz="2500" b="1" dirty="0">
                <a:solidFill>
                  <a:srgbClr val="899595"/>
                </a:solidFill>
                <a:latin typeface="Calibri" panose="020F0502020204030204" pitchFamily="34" charset="0"/>
                <a:ea typeface="맑은 고딕" pitchFamily="50" charset="-127"/>
              </a:endParaRPr>
            </a:p>
          </p:txBody>
        </p:sp>
      </p:grpSp>
      <p:grpSp>
        <p:nvGrpSpPr>
          <p:cNvPr id="23" name="그룹 5">
            <a:extLst>
              <a:ext uri="{FF2B5EF4-FFF2-40B4-BE49-F238E27FC236}">
                <a16:creationId xmlns:a16="http://schemas.microsoft.com/office/drawing/2014/main" id="{5BA392D6-62F4-8E4B-B99C-13AA7BAFBA6B}"/>
              </a:ext>
            </a:extLst>
          </p:cNvPr>
          <p:cNvGrpSpPr/>
          <p:nvPr/>
        </p:nvGrpSpPr>
        <p:grpSpPr>
          <a:xfrm>
            <a:off x="518062" y="5612293"/>
            <a:ext cx="3584229" cy="650905"/>
            <a:chOff x="467544" y="4676437"/>
            <a:chExt cx="3584229" cy="650905"/>
          </a:xfrm>
        </p:grpSpPr>
        <p:sp>
          <p:nvSpPr>
            <p:cNvPr id="24" name="Text Box 5">
              <a:extLst>
                <a:ext uri="{FF2B5EF4-FFF2-40B4-BE49-F238E27FC236}">
                  <a16:creationId xmlns:a16="http://schemas.microsoft.com/office/drawing/2014/main" id="{11BF0155-C298-9043-BD84-C46B11F3B746}"/>
                </a:ext>
              </a:extLst>
            </p:cNvPr>
            <p:cNvSpPr txBox="1">
              <a:spLocks noChangeArrowheads="1"/>
            </p:cNvSpPr>
            <p:nvPr/>
          </p:nvSpPr>
          <p:spPr bwMode="auto">
            <a:xfrm>
              <a:off x="1099023" y="4676437"/>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latin typeface="Calibri" panose="020F0502020204030204" pitchFamily="34" charset="0"/>
                  <a:ea typeface="맑은 고딕" pitchFamily="50" charset="-127"/>
                </a:rPr>
                <a:t>MONITORING</a:t>
              </a:r>
            </a:p>
          </p:txBody>
        </p:sp>
        <p:sp>
          <p:nvSpPr>
            <p:cNvPr id="25" name="Text Box 11">
              <a:extLst>
                <a:ext uri="{FF2B5EF4-FFF2-40B4-BE49-F238E27FC236}">
                  <a16:creationId xmlns:a16="http://schemas.microsoft.com/office/drawing/2014/main" id="{9728EFF4-B028-4B49-9055-463835E1F716}"/>
                </a:ext>
              </a:extLst>
            </p:cNvPr>
            <p:cNvSpPr txBox="1">
              <a:spLocks noChangeArrowheads="1"/>
            </p:cNvSpPr>
            <p:nvPr/>
          </p:nvSpPr>
          <p:spPr bwMode="auto">
            <a:xfrm>
              <a:off x="1099023" y="4927232"/>
              <a:ext cx="2896913" cy="400110"/>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lumMod val="85000"/>
                    </a:schemeClr>
                  </a:solidFill>
                  <a:latin typeface="Calibri" panose="020F0502020204030204" pitchFamily="34" charset="0"/>
                  <a:ea typeface="맑은 고딕" pitchFamily="50" charset="-127"/>
                  <a:cs typeface="굴림" pitchFamily="50" charset="-127"/>
                </a:rPr>
                <a:t>Which storm surges really impacted The Netherlands in the past 30 years?</a:t>
              </a:r>
            </a:p>
          </p:txBody>
        </p:sp>
        <p:sp>
          <p:nvSpPr>
            <p:cNvPr id="26" name="TextBox 13">
              <a:extLst>
                <a:ext uri="{FF2B5EF4-FFF2-40B4-BE49-F238E27FC236}">
                  <a16:creationId xmlns:a16="http://schemas.microsoft.com/office/drawing/2014/main" id="{0858A8C5-2BBE-8649-A951-558068E21550}"/>
                </a:ext>
              </a:extLst>
            </p:cNvPr>
            <p:cNvSpPr txBox="1">
              <a:spLocks noChangeArrowheads="1"/>
            </p:cNvSpPr>
            <p:nvPr/>
          </p:nvSpPr>
          <p:spPr bwMode="auto">
            <a:xfrm>
              <a:off x="467544" y="4771429"/>
              <a:ext cx="508473" cy="477054"/>
            </a:xfrm>
            <a:prstGeom prst="rect">
              <a:avLst/>
            </a:prstGeom>
            <a:noFill/>
            <a:ln w="9525">
              <a:noFill/>
              <a:miter lim="800000"/>
              <a:headEnd/>
              <a:tailEnd/>
            </a:ln>
          </p:spPr>
          <p:txBody>
            <a:bodyPr wrap="none">
              <a:spAutoFit/>
            </a:bodyPr>
            <a:lstStyle/>
            <a:p>
              <a:r>
                <a:rPr lang="en-US" altLang="ko-KR" sz="2500" b="1" dirty="0">
                  <a:solidFill>
                    <a:srgbClr val="899595"/>
                  </a:solidFill>
                  <a:latin typeface="Calibri" panose="020F0502020204030204" pitchFamily="34" charset="0"/>
                  <a:ea typeface="맑은 고딕" pitchFamily="50" charset="-127"/>
                </a:rPr>
                <a:t>05</a:t>
              </a:r>
              <a:endParaRPr lang="ko-KR" altLang="en-US" sz="2500" b="1" dirty="0">
                <a:solidFill>
                  <a:srgbClr val="899595"/>
                </a:solidFill>
                <a:latin typeface="Calibri" panose="020F0502020204030204" pitchFamily="34" charset="0"/>
                <a:ea typeface="맑은 고딕" pitchFamily="50" charset="-127"/>
              </a:endParaRPr>
            </a:p>
          </p:txBody>
        </p:sp>
      </p:grpSp>
      <p:sp>
        <p:nvSpPr>
          <p:cNvPr id="7" name="Right Brace 6">
            <a:extLst>
              <a:ext uri="{FF2B5EF4-FFF2-40B4-BE49-F238E27FC236}">
                <a16:creationId xmlns:a16="http://schemas.microsoft.com/office/drawing/2014/main" id="{14349B3E-F3D3-1D42-BDA4-93F735B3B677}"/>
              </a:ext>
            </a:extLst>
          </p:cNvPr>
          <p:cNvSpPr/>
          <p:nvPr/>
        </p:nvSpPr>
        <p:spPr>
          <a:xfrm>
            <a:off x="4427984" y="1581284"/>
            <a:ext cx="792088" cy="4778414"/>
          </a:xfrm>
          <a:prstGeom prst="rightBrace">
            <a:avLst/>
          </a:prstGeom>
          <a:ln w="698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Rectangle 7">
            <a:extLst>
              <a:ext uri="{FF2B5EF4-FFF2-40B4-BE49-F238E27FC236}">
                <a16:creationId xmlns:a16="http://schemas.microsoft.com/office/drawing/2014/main" id="{D7F92F85-CFB0-0746-B3D1-D4B2D4BFE77C}"/>
              </a:ext>
            </a:extLst>
          </p:cNvPr>
          <p:cNvSpPr/>
          <p:nvPr/>
        </p:nvSpPr>
        <p:spPr>
          <a:xfrm>
            <a:off x="5652120" y="1697450"/>
            <a:ext cx="2952328" cy="4586882"/>
          </a:xfrm>
          <a:prstGeom prst="rect">
            <a:avLst/>
          </a:prstGeom>
          <a:solidFill>
            <a:schemeClr val="bg1">
              <a:alpha val="53000"/>
            </a:schemeClr>
          </a:solidFill>
          <a:ln w="666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rgbClr val="1C4A4A"/>
                </a:solidFill>
                <a:latin typeface="Calibri" panose="020F0502020204030204" pitchFamily="34" charset="0"/>
                <a:ea typeface="맑은 고딕" pitchFamily="50" charset="-127"/>
              </a:rPr>
              <a:t>classification model</a:t>
            </a:r>
          </a:p>
          <a:p>
            <a:pPr algn="ctr"/>
            <a:endParaRPr lang="en-US" altLang="ko-KR" sz="2000" b="1" dirty="0">
              <a:solidFill>
                <a:srgbClr val="1C4A4A"/>
              </a:solidFill>
              <a:latin typeface="Calibri" panose="020F0502020204030204" pitchFamily="34" charset="0"/>
              <a:ea typeface="맑은 고딕" pitchFamily="50" charset="-127"/>
            </a:endParaRPr>
          </a:p>
          <a:p>
            <a:pPr algn="ctr"/>
            <a:r>
              <a:rPr lang="en-US" altLang="ko-KR" sz="2000" b="1" dirty="0">
                <a:solidFill>
                  <a:srgbClr val="1C4A4A"/>
                </a:solidFill>
                <a:latin typeface="Calibri" panose="020F0502020204030204" pitchFamily="34" charset="0"/>
                <a:ea typeface="맑은 고딕" pitchFamily="50" charset="-127"/>
              </a:rPr>
              <a:t>should I worry or not?</a:t>
            </a:r>
          </a:p>
          <a:p>
            <a:pPr algn="ctr"/>
            <a:endParaRPr lang="en-US" altLang="ko-KR" sz="2000" b="1" dirty="0">
              <a:solidFill>
                <a:srgbClr val="1C4A4A"/>
              </a:solidFill>
              <a:latin typeface="Calibri" panose="020F0502020204030204" pitchFamily="34" charset="0"/>
              <a:ea typeface="맑은 고딕" pitchFamily="50" charset="-127"/>
            </a:endParaRPr>
          </a:p>
          <a:p>
            <a:pPr algn="ctr"/>
            <a:r>
              <a:rPr lang="en-US" altLang="ko-KR" sz="2000" b="1" dirty="0">
                <a:solidFill>
                  <a:srgbClr val="1C4A4A"/>
                </a:solidFill>
                <a:latin typeface="Calibri" panose="020F0502020204030204" pitchFamily="34" charset="0"/>
                <a:ea typeface="맑은 고딕" pitchFamily="50" charset="-127"/>
              </a:rPr>
              <a:t>upscaled</a:t>
            </a:r>
          </a:p>
          <a:p>
            <a:pPr algn="ctr"/>
            <a:endParaRPr lang="en-US" altLang="ko-KR" sz="2000" b="1" dirty="0">
              <a:solidFill>
                <a:srgbClr val="1C4A4A"/>
              </a:solidFill>
              <a:latin typeface="Calibri" panose="020F0502020204030204" pitchFamily="34" charset="0"/>
              <a:ea typeface="맑은 고딕" pitchFamily="50" charset="-127"/>
            </a:endParaRPr>
          </a:p>
          <a:p>
            <a:pPr algn="ctr"/>
            <a:r>
              <a:rPr lang="en-US" altLang="ko-KR" sz="2000" b="1" dirty="0" err="1">
                <a:solidFill>
                  <a:srgbClr val="1C4A4A"/>
                </a:solidFill>
                <a:latin typeface="Calibri" panose="020F0502020204030204" pitchFamily="34" charset="0"/>
                <a:ea typeface="맑은 고딕" pitchFamily="50" charset="-127"/>
              </a:rPr>
              <a:t>worry_list</a:t>
            </a:r>
            <a:r>
              <a:rPr lang="en-US" altLang="ko-KR" sz="2000" b="1" dirty="0">
                <a:solidFill>
                  <a:srgbClr val="1C4A4A"/>
                </a:solidFill>
                <a:latin typeface="Calibri" panose="020F0502020204030204" pitchFamily="34" charset="0"/>
                <a:ea typeface="맑은 고딕" pitchFamily="50" charset="-127"/>
              </a:rPr>
              <a:t> = [</a:t>
            </a:r>
            <a:r>
              <a:rPr lang="en-US" altLang="ko-KR" sz="2000" b="1" dirty="0" err="1">
                <a:solidFill>
                  <a:srgbClr val="1C4A4A"/>
                </a:solidFill>
                <a:latin typeface="Calibri" panose="020F0502020204030204" pitchFamily="34" charset="0"/>
                <a:ea typeface="맑은 고딕" pitchFamily="50" charset="-127"/>
              </a:rPr>
              <a:t>osk</a:t>
            </a:r>
            <a:r>
              <a:rPr lang="en-US" altLang="ko-KR" sz="2000" b="1" dirty="0">
                <a:solidFill>
                  <a:srgbClr val="1C4A4A"/>
                </a:solidFill>
                <a:latin typeface="Calibri" panose="020F0502020204030204" pitchFamily="34" charset="0"/>
                <a:ea typeface="맑은 고딕" pitchFamily="50" charset="-127"/>
              </a:rPr>
              <a:t>, </a:t>
            </a:r>
            <a:r>
              <a:rPr lang="en-US" altLang="ko-KR" sz="2000" b="1" dirty="0" err="1">
                <a:solidFill>
                  <a:srgbClr val="1C4A4A"/>
                </a:solidFill>
                <a:latin typeface="Calibri" panose="020F0502020204030204" pitchFamily="34" charset="0"/>
                <a:ea typeface="맑은 고딕" pitchFamily="50" charset="-127"/>
              </a:rPr>
              <a:t>mlk</a:t>
            </a:r>
            <a:r>
              <a:rPr lang="en-US" altLang="ko-KR" sz="2000" b="1" dirty="0">
                <a:solidFill>
                  <a:srgbClr val="1C4A4A"/>
                </a:solidFill>
                <a:latin typeface="Calibri" panose="020F0502020204030204" pitchFamily="34" charset="0"/>
                <a:ea typeface="맑은 고딕" pitchFamily="50" charset="-127"/>
              </a:rPr>
              <a:t>]</a:t>
            </a:r>
          </a:p>
          <a:p>
            <a:pPr algn="ctr"/>
            <a:endParaRPr lang="en-US" altLang="ko-KR" sz="2000" b="1" dirty="0">
              <a:solidFill>
                <a:srgbClr val="1C4A4A"/>
              </a:solidFill>
              <a:latin typeface="Calibri" panose="020F0502020204030204" pitchFamily="34" charset="0"/>
              <a:ea typeface="맑은 고딕" pitchFamily="50" charset="-127"/>
            </a:endParaRPr>
          </a:p>
          <a:p>
            <a:pPr algn="ctr"/>
            <a:r>
              <a:rPr lang="en-US" altLang="ko-KR" sz="2000" b="1" dirty="0">
                <a:solidFill>
                  <a:srgbClr val="1C4A4A"/>
                </a:solidFill>
                <a:latin typeface="Calibri" panose="020F0502020204030204" pitchFamily="34" charset="0"/>
                <a:ea typeface="맑은 고딕" pitchFamily="50" charset="-127"/>
              </a:rPr>
              <a:t>and [</a:t>
            </a:r>
            <a:r>
              <a:rPr lang="en-US" altLang="ko-KR" sz="2000" b="1" dirty="0" err="1">
                <a:solidFill>
                  <a:srgbClr val="1C4A4A"/>
                </a:solidFill>
                <a:latin typeface="Calibri" panose="020F0502020204030204" pitchFamily="34" charset="0"/>
                <a:ea typeface="맑은 고딕" pitchFamily="50" charset="-127"/>
              </a:rPr>
              <a:t>vl</a:t>
            </a:r>
            <a:r>
              <a:rPr lang="en-US" altLang="ko-KR" sz="2000" b="1" dirty="0">
                <a:solidFill>
                  <a:srgbClr val="1C4A4A"/>
                </a:solidFill>
                <a:latin typeface="Calibri" panose="020F0502020204030204" pitchFamily="34" charset="0"/>
                <a:ea typeface="맑은 고딕" pitchFamily="50" charset="-127"/>
              </a:rPr>
              <a:t>, dh, </a:t>
            </a:r>
            <a:r>
              <a:rPr lang="en-US" altLang="ko-KR" sz="2000" b="1" dirty="0" err="1">
                <a:solidFill>
                  <a:srgbClr val="1C4A4A"/>
                </a:solidFill>
                <a:latin typeface="Calibri" panose="020F0502020204030204" pitchFamily="34" charset="0"/>
                <a:ea typeface="맑은 고딕" pitchFamily="50" charset="-127"/>
              </a:rPr>
              <a:t>dz</a:t>
            </a:r>
            <a:r>
              <a:rPr lang="en-US" altLang="ko-KR" sz="2000" b="1" dirty="0">
                <a:solidFill>
                  <a:srgbClr val="1C4A4A"/>
                </a:solidFill>
                <a:latin typeface="Calibri" panose="020F0502020204030204" pitchFamily="34" charset="0"/>
                <a:ea typeface="맑은 고딕" pitchFamily="50" charset="-127"/>
              </a:rPr>
              <a:t>]</a:t>
            </a:r>
          </a:p>
          <a:p>
            <a:pPr algn="ctr"/>
            <a:endParaRPr lang="en-US" altLang="ko-KR" sz="2000" b="1" dirty="0">
              <a:solidFill>
                <a:srgbClr val="1C4A4A"/>
              </a:solidFill>
              <a:latin typeface="Calibri" panose="020F0502020204030204" pitchFamily="34" charset="0"/>
              <a:ea typeface="맑은 고딕" pitchFamily="50" charset="-127"/>
            </a:endParaRPr>
          </a:p>
          <a:p>
            <a:pPr algn="ctr"/>
            <a:r>
              <a:rPr lang="en-US" altLang="ko-KR" sz="2000" b="1" dirty="0">
                <a:solidFill>
                  <a:srgbClr val="1C4A4A"/>
                </a:solidFill>
                <a:latin typeface="Calibri" panose="020F0502020204030204" pitchFamily="34" charset="0"/>
                <a:ea typeface="맑은 고딕" pitchFamily="50" charset="-127"/>
              </a:rPr>
              <a:t>graphs + timeline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293202" y="980728"/>
            <a:ext cx="3670172" cy="1061782"/>
            <a:chOff x="517570" y="1428793"/>
            <a:chExt cx="3670172" cy="1061782"/>
          </a:xfrm>
        </p:grpSpPr>
        <p:sp>
          <p:nvSpPr>
            <p:cNvPr id="10" name="Text Box 5"/>
            <p:cNvSpPr txBox="1">
              <a:spLocks noChangeArrowheads="1"/>
            </p:cNvSpPr>
            <p:nvPr/>
          </p:nvSpPr>
          <p:spPr bwMode="auto">
            <a:xfrm>
              <a:off x="948496" y="202891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dirty="0">
                  <a:solidFill>
                    <a:srgbClr val="1C4A4A"/>
                  </a:solidFill>
                  <a:latin typeface="Calibri" panose="020F0502020204030204" pitchFamily="34" charset="0"/>
                  <a:ea typeface="맑은 고딕" pitchFamily="50" charset="-127"/>
                  <a:cs typeface="굴림" pitchFamily="50" charset="-127"/>
                </a:rPr>
                <a:t>PERFECT STORM</a:t>
              </a:r>
              <a:endParaRPr kumimoji="1" lang="en-US" altLang="ko-KR" sz="2400" b="1" dirty="0">
                <a:solidFill>
                  <a:srgbClr val="1C4A4A"/>
                </a:solidFill>
                <a:latin typeface="Calibri" panose="020F0502020204030204" pitchFamily="34" charset="0"/>
                <a:ea typeface="맑은 고딕" pitchFamily="50" charset="-127"/>
                <a:cs typeface="굴림" pitchFamily="50" charset="-127"/>
              </a:endParaRPr>
            </a:p>
          </p:txBody>
        </p:sp>
        <p:sp>
          <p:nvSpPr>
            <p:cNvPr id="11" name="Text Box 4"/>
            <p:cNvSpPr txBox="1">
              <a:spLocks noChangeArrowheads="1"/>
            </p:cNvSpPr>
            <p:nvPr/>
          </p:nvSpPr>
          <p:spPr bwMode="auto">
            <a:xfrm>
              <a:off x="517570" y="1428793"/>
              <a:ext cx="3670172"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Calibri" panose="020F0502020204030204" pitchFamily="34" charset="0"/>
                  <a:ea typeface="맑은 고딕" pitchFamily="50" charset="-127"/>
                  <a:cs typeface="굴림" pitchFamily="50" charset="-127"/>
                </a:rPr>
                <a:t>Classification Report</a:t>
              </a:r>
              <a:endParaRPr kumimoji="1" lang="ko-KR" altLang="ko-KR" sz="3200" b="1" dirty="0">
                <a:solidFill>
                  <a:schemeClr val="bg1"/>
                </a:solidFill>
                <a:latin typeface="Calibri" panose="020F0502020204030204" pitchFamily="34" charset="0"/>
                <a:ea typeface="맑은 고딕" pitchFamily="50" charset="-127"/>
                <a:cs typeface="굴림" pitchFamily="50" charset="-127"/>
              </a:endParaRPr>
            </a:p>
          </p:txBody>
        </p:sp>
      </p:grpSp>
      <p:sp>
        <p:nvSpPr>
          <p:cNvPr id="7" name="Text Box 9"/>
          <p:cNvSpPr txBox="1">
            <a:spLocks noChangeArrowheads="1"/>
          </p:cNvSpPr>
          <p:nvPr/>
        </p:nvSpPr>
        <p:spPr bwMode="auto">
          <a:xfrm>
            <a:off x="6012160" y="2708920"/>
            <a:ext cx="3107965" cy="29435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lnSpc>
                <a:spcPct val="200000"/>
              </a:lnSpc>
              <a:spcBef>
                <a:spcPct val="0"/>
              </a:spcBef>
              <a:spcAft>
                <a:spcPct val="0"/>
              </a:spcAf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1 = worry / close</a:t>
            </a:r>
          </a:p>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3 times recall on 1</a:t>
            </a:r>
          </a:p>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Room for improvement</a:t>
            </a:r>
          </a:p>
          <a:p>
            <a:pPr fontAlgn="base">
              <a:lnSpc>
                <a:spcPct val="200000"/>
              </a:lnSpc>
              <a:spcBef>
                <a:spcPct val="0"/>
              </a:spcBef>
              <a:spcAft>
                <a:spcPct val="0"/>
              </a:spcAft>
            </a:pPr>
            <a:endPar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endParaRPr>
          </a:p>
        </p:txBody>
      </p:sp>
      <p:sp>
        <p:nvSpPr>
          <p:cNvPr id="8" name="Rectangle 7">
            <a:extLst>
              <a:ext uri="{FF2B5EF4-FFF2-40B4-BE49-F238E27FC236}">
                <a16:creationId xmlns:a16="http://schemas.microsoft.com/office/drawing/2014/main" id="{EAC0B3F5-BA71-B24F-AB18-8EC32CD9D2C7}"/>
              </a:ext>
            </a:extLst>
          </p:cNvPr>
          <p:cNvSpPr/>
          <p:nvPr/>
        </p:nvSpPr>
        <p:spPr>
          <a:xfrm>
            <a:off x="295593" y="3822019"/>
            <a:ext cx="5529600" cy="2627920"/>
          </a:xfrm>
          <a:prstGeom prst="rect">
            <a:avLst/>
          </a:prstGeom>
          <a:noFill/>
          <a:ln w="136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a:extLst>
              <a:ext uri="{FF2B5EF4-FFF2-40B4-BE49-F238E27FC236}">
                <a16:creationId xmlns:a16="http://schemas.microsoft.com/office/drawing/2014/main" id="{98FE1EC9-E2EF-594F-82A5-F19C3B7D5FD8}"/>
              </a:ext>
            </a:extLst>
          </p:cNvPr>
          <p:cNvPicPr>
            <a:picLocks noChangeAspect="1"/>
          </p:cNvPicPr>
          <p:nvPr/>
        </p:nvPicPr>
        <p:blipFill>
          <a:blip r:embed="rId3"/>
          <a:stretch>
            <a:fillRect/>
          </a:stretch>
        </p:blipFill>
        <p:spPr>
          <a:xfrm>
            <a:off x="539552" y="4077072"/>
            <a:ext cx="5041682" cy="2124205"/>
          </a:xfrm>
          <a:prstGeom prst="rect">
            <a:avLst/>
          </a:prstGeom>
        </p:spPr>
      </p:pic>
    </p:spTree>
    <p:extLst>
      <p:ext uri="{BB962C8B-B14F-4D97-AF65-F5344CB8AC3E}">
        <p14:creationId xmlns:p14="http://schemas.microsoft.com/office/powerpoint/2010/main" val="3545103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nchor="ctr"/>
          <a:lstStyle/>
          <a:p>
            <a:r>
              <a:rPr lang="en-US" altLang="ko-KR"/>
              <a:t>THANK YOU</a:t>
            </a:r>
            <a:endParaRPr lang="ko-KR" altLang="en-US"/>
          </a:p>
        </p:txBody>
      </p:sp>
    </p:spTree>
    <p:extLst>
      <p:ext uri="{BB962C8B-B14F-4D97-AF65-F5344CB8AC3E}">
        <p14:creationId xmlns:p14="http://schemas.microsoft.com/office/powerpoint/2010/main" val="922400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1953</a:t>
            </a:r>
            <a:endParaRPr lang="ko-KR" altLang="en-US" dirty="0"/>
          </a:p>
        </p:txBody>
      </p:sp>
      <p:sp>
        <p:nvSpPr>
          <p:cNvPr id="37" name="내용 개체 틀 36"/>
          <p:cNvSpPr>
            <a:spLocks noGrp="1"/>
          </p:cNvSpPr>
          <p:nvPr>
            <p:ph idx="1"/>
          </p:nvPr>
        </p:nvSpPr>
        <p:spPr/>
        <p:txBody>
          <a:bodyPr>
            <a:normAutofit/>
          </a:bodyPr>
          <a:lstStyle/>
          <a:p>
            <a:pPr marL="514350" indent="-514350">
              <a:buFont typeface="+mj-lt"/>
              <a:buAutoNum type="arabicPeriod"/>
            </a:pPr>
            <a:r>
              <a:rPr lang="en-US" altLang="ko-KR" sz="2800" dirty="0">
                <a:solidFill>
                  <a:schemeClr val="bg1">
                    <a:lumMod val="75000"/>
                  </a:schemeClr>
                </a:solidFill>
              </a:rPr>
              <a:t>Storm</a:t>
            </a:r>
          </a:p>
          <a:p>
            <a:pPr marL="514350" indent="-514350">
              <a:buFont typeface="+mj-lt"/>
              <a:buAutoNum type="arabicPeriod"/>
            </a:pPr>
            <a:r>
              <a:rPr lang="en-US" altLang="ko-KR" sz="2800" dirty="0">
                <a:solidFill>
                  <a:schemeClr val="bg1">
                    <a:lumMod val="75000"/>
                  </a:schemeClr>
                </a:solidFill>
              </a:rPr>
              <a:t>North Sea</a:t>
            </a:r>
          </a:p>
          <a:p>
            <a:pPr marL="514350" indent="-514350">
              <a:buFont typeface="+mj-lt"/>
              <a:buAutoNum type="arabicPeriod"/>
            </a:pPr>
            <a:r>
              <a:rPr lang="en-US" altLang="ko-KR" sz="2800" dirty="0">
                <a:solidFill>
                  <a:schemeClr val="bg1">
                    <a:lumMod val="75000"/>
                  </a:schemeClr>
                </a:solidFill>
              </a:rPr>
              <a:t>North-northwest</a:t>
            </a:r>
          </a:p>
          <a:p>
            <a:pPr marL="514350" indent="-514350">
              <a:buFont typeface="+mj-lt"/>
              <a:buAutoNum type="arabicPeriod"/>
            </a:pPr>
            <a:r>
              <a:rPr lang="en-US" altLang="ko-KR" sz="2800" dirty="0">
                <a:solidFill>
                  <a:schemeClr val="bg1">
                    <a:lumMod val="75000"/>
                  </a:schemeClr>
                </a:solidFill>
              </a:rPr>
              <a:t>Spring tide</a:t>
            </a:r>
          </a:p>
          <a:p>
            <a:pPr marL="514350" indent="-514350">
              <a:buFont typeface="+mj-lt"/>
              <a:buAutoNum type="arabicPeriod"/>
            </a:pPr>
            <a:r>
              <a:rPr lang="en-US" altLang="ko-KR" sz="2800" dirty="0">
                <a:solidFill>
                  <a:schemeClr val="bg1">
                    <a:lumMod val="75000"/>
                  </a:schemeClr>
                </a:solidFill>
              </a:rPr>
              <a:t>Flood defenses</a:t>
            </a:r>
          </a:p>
          <a:p>
            <a:pPr marL="514350" indent="-514350">
              <a:buFont typeface="+mj-lt"/>
              <a:buAutoNum type="arabicPeriod"/>
            </a:pPr>
            <a:r>
              <a:rPr lang="en-US" altLang="ko-KR" sz="2800" dirty="0">
                <a:solidFill>
                  <a:schemeClr val="bg1">
                    <a:lumMod val="75000"/>
                  </a:schemeClr>
                </a:solidFill>
              </a:rPr>
              <a:t>Dike maintenance and monitoring</a:t>
            </a:r>
          </a:p>
        </p:txBody>
      </p:sp>
      <p:sp>
        <p:nvSpPr>
          <p:cNvPr id="7" name="Rectangle 6">
            <a:extLst>
              <a:ext uri="{FF2B5EF4-FFF2-40B4-BE49-F238E27FC236}">
                <a16:creationId xmlns:a16="http://schemas.microsoft.com/office/drawing/2014/main" id="{5A25BB2F-C96E-EC42-A539-BE090648FF60}"/>
              </a:ext>
            </a:extLst>
          </p:cNvPr>
          <p:cNvSpPr/>
          <p:nvPr/>
        </p:nvSpPr>
        <p:spPr>
          <a:xfrm>
            <a:off x="0" y="4365104"/>
            <a:ext cx="9251472" cy="2088000"/>
          </a:xfrm>
          <a:prstGeom prst="rect">
            <a:avLst/>
          </a:prstGeom>
          <a:noFill/>
          <a:ln w="136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descr="A picture containing sky, outdoor, old, black&#10;&#10;Description automatically generated">
            <a:extLst>
              <a:ext uri="{FF2B5EF4-FFF2-40B4-BE49-F238E27FC236}">
                <a16:creationId xmlns:a16="http://schemas.microsoft.com/office/drawing/2014/main" id="{83C385A4-DA12-FB4D-A4F0-A6A4EFEEE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8" y="4437112"/>
            <a:ext cx="9144000" cy="1943100"/>
          </a:xfrm>
          <a:prstGeom prst="rect">
            <a:avLst/>
          </a:prstGeom>
        </p:spPr>
      </p:pic>
      <p:grpSp>
        <p:nvGrpSpPr>
          <p:cNvPr id="6" name="Group 5">
            <a:extLst>
              <a:ext uri="{FF2B5EF4-FFF2-40B4-BE49-F238E27FC236}">
                <a16:creationId xmlns:a16="http://schemas.microsoft.com/office/drawing/2014/main" id="{5615B28E-68B2-9840-95C4-1467AE41395C}"/>
              </a:ext>
            </a:extLst>
          </p:cNvPr>
          <p:cNvGrpSpPr/>
          <p:nvPr/>
        </p:nvGrpSpPr>
        <p:grpSpPr>
          <a:xfrm>
            <a:off x="4014360" y="782880"/>
            <a:ext cx="4446072" cy="2412152"/>
            <a:chOff x="4014360" y="782880"/>
            <a:chExt cx="4446072" cy="2412152"/>
          </a:xfrm>
        </p:grpSpPr>
        <p:sp>
          <p:nvSpPr>
            <p:cNvPr id="8" name="Rectangle 7">
              <a:extLst>
                <a:ext uri="{FF2B5EF4-FFF2-40B4-BE49-F238E27FC236}">
                  <a16:creationId xmlns:a16="http://schemas.microsoft.com/office/drawing/2014/main" id="{D02DE766-DBB8-D84F-8401-EA33D07E75C8}"/>
                </a:ext>
              </a:extLst>
            </p:cNvPr>
            <p:cNvSpPr/>
            <p:nvPr/>
          </p:nvSpPr>
          <p:spPr>
            <a:xfrm>
              <a:off x="4014360" y="782880"/>
              <a:ext cx="4446072" cy="2412152"/>
            </a:xfrm>
            <a:prstGeom prst="rect">
              <a:avLst/>
            </a:prstGeom>
            <a:noFill/>
            <a:ln w="136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6" name="Picture 2">
              <a:extLst>
                <a:ext uri="{FF2B5EF4-FFF2-40B4-BE49-F238E27FC236}">
                  <a16:creationId xmlns:a16="http://schemas.microsoft.com/office/drawing/2014/main" id="{5D236AED-4F3E-094E-8984-6997AA8C5A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854888"/>
              <a:ext cx="4359526" cy="226813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7">
                                            <p:txEl>
                                              <p:pRg st="0" end="0"/>
                                            </p:txEl>
                                          </p:spTgt>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37">
                                            <p:txEl>
                                              <p:pRg st="1" end="1"/>
                                            </p:txEl>
                                          </p:spTgt>
                                        </p:tgtEl>
                                        <p:attrNameLst>
                                          <p:attrName>style.color</p:attrName>
                                        </p:attrNameLst>
                                      </p:cBhvr>
                                      <p:to>
                                        <a:schemeClr val="accent2"/>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37">
                                            <p:txEl>
                                              <p:pRg st="2" end="2"/>
                                            </p:txEl>
                                          </p:spTgt>
                                        </p:tgtEl>
                                        <p:attrNameLst>
                                          <p:attrName>style.color</p:attrName>
                                        </p:attrNameLst>
                                      </p:cBhvr>
                                      <p:to>
                                        <a:schemeClr val="accent2"/>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0" fill="hold"/>
                                        <p:tgtEl>
                                          <p:spTgt spid="37">
                                            <p:txEl>
                                              <p:pRg st="3" end="3"/>
                                            </p:txEl>
                                          </p:spTgt>
                                        </p:tgtEl>
                                        <p:attrNameLst>
                                          <p:attrName>style.color</p:attrName>
                                        </p:attrNameLst>
                                      </p:cBhvr>
                                      <p:to>
                                        <a:schemeClr val="accent2"/>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000" fill="hold"/>
                                        <p:tgtEl>
                                          <p:spTgt spid="37">
                                            <p:txEl>
                                              <p:pRg st="4" end="4"/>
                                            </p:txEl>
                                          </p:spTgt>
                                        </p:tgtEl>
                                        <p:attrNameLst>
                                          <p:attrName>style.color</p:attrName>
                                        </p:attrNameLst>
                                      </p:cBhvr>
                                      <p:to>
                                        <a:schemeClr val="accent2"/>
                                      </p:to>
                                    </p:animClr>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2000" fill="hold"/>
                                        <p:tgtEl>
                                          <p:spTgt spid="37">
                                            <p:txEl>
                                              <p:pRg st="5" end="5"/>
                                            </p:txEl>
                                          </p:spTgt>
                                        </p:tgtEl>
                                        <p:attrNameLst>
                                          <p:attrName>style.color</p:attrName>
                                        </p:attrNameLst>
                                      </p:cBhvr>
                                      <p:to>
                                        <a:schemeClr val="accent2"/>
                                      </p:to>
                                    </p:animClr>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Before 1953</a:t>
            </a:r>
            <a:endParaRPr lang="ko-KR" altLang="en-US" dirty="0"/>
          </a:p>
        </p:txBody>
      </p:sp>
      <p:pic>
        <p:nvPicPr>
          <p:cNvPr id="10" name="Picture 9">
            <a:extLst>
              <a:ext uri="{FF2B5EF4-FFF2-40B4-BE49-F238E27FC236}">
                <a16:creationId xmlns:a16="http://schemas.microsoft.com/office/drawing/2014/main" id="{1CF03F34-D9D7-6344-BD5B-89E2488736DA}"/>
              </a:ext>
            </a:extLst>
          </p:cNvPr>
          <p:cNvPicPr>
            <a:picLocks noChangeAspect="1"/>
          </p:cNvPicPr>
          <p:nvPr/>
        </p:nvPicPr>
        <p:blipFill>
          <a:blip r:embed="rId3"/>
          <a:stretch>
            <a:fillRect/>
          </a:stretch>
        </p:blipFill>
        <p:spPr>
          <a:xfrm>
            <a:off x="3730200" y="476672"/>
            <a:ext cx="5018264" cy="4941168"/>
          </a:xfrm>
          <a:prstGeom prst="rect">
            <a:avLst/>
          </a:prstGeom>
        </p:spPr>
      </p:pic>
      <p:pic>
        <p:nvPicPr>
          <p:cNvPr id="11" name="Picture 10">
            <a:extLst>
              <a:ext uri="{FF2B5EF4-FFF2-40B4-BE49-F238E27FC236}">
                <a16:creationId xmlns:a16="http://schemas.microsoft.com/office/drawing/2014/main" id="{5A033246-0EFE-B448-B1A6-5EFB478C2EFE}"/>
              </a:ext>
            </a:extLst>
          </p:cNvPr>
          <p:cNvPicPr>
            <a:picLocks noChangeAspect="1"/>
          </p:cNvPicPr>
          <p:nvPr/>
        </p:nvPicPr>
        <p:blipFill>
          <a:blip r:embed="rId4"/>
          <a:stretch>
            <a:fillRect/>
          </a:stretch>
        </p:blipFill>
        <p:spPr>
          <a:xfrm>
            <a:off x="477909" y="2265042"/>
            <a:ext cx="7236296" cy="4147456"/>
          </a:xfrm>
          <a:prstGeom prst="rect">
            <a:avLst/>
          </a:prstGeom>
        </p:spPr>
      </p:pic>
    </p:spTree>
    <p:extLst>
      <p:ext uri="{BB962C8B-B14F-4D97-AF65-F5344CB8AC3E}">
        <p14:creationId xmlns:p14="http://schemas.microsoft.com/office/powerpoint/2010/main" val="256367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724128" y="980728"/>
            <a:ext cx="2808312" cy="1061782"/>
            <a:chOff x="948496" y="1428793"/>
            <a:chExt cx="2808312" cy="1061782"/>
          </a:xfrm>
        </p:grpSpPr>
        <p:sp>
          <p:nvSpPr>
            <p:cNvPr id="10" name="Text Box 5"/>
            <p:cNvSpPr txBox="1">
              <a:spLocks noChangeArrowheads="1"/>
            </p:cNvSpPr>
            <p:nvPr/>
          </p:nvSpPr>
          <p:spPr bwMode="auto">
            <a:xfrm>
              <a:off x="948496" y="202891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dirty="0">
                  <a:solidFill>
                    <a:srgbClr val="1C4A4A"/>
                  </a:solidFill>
                  <a:latin typeface="Calibri" panose="020F0502020204030204" pitchFamily="34" charset="0"/>
                  <a:ea typeface="맑은 고딕" pitchFamily="50" charset="-127"/>
                  <a:cs typeface="굴림" pitchFamily="50" charset="-127"/>
                </a:rPr>
                <a:t>STORMS</a:t>
              </a:r>
              <a:endParaRPr kumimoji="1" lang="en-US" altLang="ko-KR" sz="2400" b="1" dirty="0">
                <a:solidFill>
                  <a:srgbClr val="1C4A4A"/>
                </a:solidFill>
                <a:latin typeface="Calibri" panose="020F0502020204030204" pitchFamily="34" charset="0"/>
                <a:ea typeface="맑은 고딕" pitchFamily="50" charset="-127"/>
                <a:cs typeface="굴림" pitchFamily="50" charset="-127"/>
              </a:endParaRPr>
            </a:p>
          </p:txBody>
        </p:sp>
        <p:sp>
          <p:nvSpPr>
            <p:cNvPr id="11" name="Text Box 4"/>
            <p:cNvSpPr txBox="1">
              <a:spLocks noChangeArrowheads="1"/>
            </p:cNvSpPr>
            <p:nvPr/>
          </p:nvSpPr>
          <p:spPr bwMode="auto">
            <a:xfrm>
              <a:off x="2051929" y="1428793"/>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a:solidFill>
                    <a:schemeClr val="bg1"/>
                  </a:solidFill>
                  <a:latin typeface="Calibri" panose="020F0502020204030204" pitchFamily="34" charset="0"/>
                  <a:ea typeface="맑은 고딕" pitchFamily="50" charset="-127"/>
                  <a:cs typeface="굴림" pitchFamily="50" charset="-127"/>
                </a:rPr>
                <a:t>01</a:t>
              </a:r>
              <a:endParaRPr kumimoji="1" lang="ko-KR" altLang="ko-KR" sz="3200" b="1">
                <a:solidFill>
                  <a:schemeClr val="bg1"/>
                </a:solidFill>
                <a:latin typeface="Calibri" panose="020F0502020204030204" pitchFamily="34" charset="0"/>
                <a:ea typeface="맑은 고딕" pitchFamily="50" charset="-127"/>
                <a:cs typeface="굴림" pitchFamily="50" charset="-127"/>
              </a:endParaRPr>
            </a:p>
          </p:txBody>
        </p:sp>
      </p:grpSp>
      <p:sp>
        <p:nvSpPr>
          <p:cNvPr id="7" name="Text Box 9"/>
          <p:cNvSpPr txBox="1">
            <a:spLocks noChangeArrowheads="1"/>
          </p:cNvSpPr>
          <p:nvPr/>
        </p:nvSpPr>
        <p:spPr bwMode="auto">
          <a:xfrm>
            <a:off x="6216563" y="2708920"/>
            <a:ext cx="2710635" cy="29435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lnSpc>
                <a:spcPct val="200000"/>
              </a:lnSpc>
              <a:spcBef>
                <a:spcPct val="0"/>
              </a:spcBef>
              <a:spcAft>
                <a:spcPct val="0"/>
              </a:spcAf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October to March </a:t>
            </a:r>
          </a:p>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North and South</a:t>
            </a:r>
          </a:p>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6 Weather stations</a:t>
            </a:r>
          </a:p>
          <a:p>
            <a:pPr fontAlgn="base">
              <a:lnSpc>
                <a:spcPct val="200000"/>
              </a:lnSpc>
              <a:spcBef>
                <a:spcPct val="0"/>
              </a:spcBef>
              <a:spcAft>
                <a:spcPct val="0"/>
              </a:spcAft>
            </a:pPr>
            <a:endPar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endParaRPr>
          </a:p>
        </p:txBody>
      </p:sp>
      <p:sp>
        <p:nvSpPr>
          <p:cNvPr id="8" name="Rectangle 7">
            <a:extLst>
              <a:ext uri="{FF2B5EF4-FFF2-40B4-BE49-F238E27FC236}">
                <a16:creationId xmlns:a16="http://schemas.microsoft.com/office/drawing/2014/main" id="{EAC0B3F5-BA71-B24F-AB18-8EC32CD9D2C7}"/>
              </a:ext>
            </a:extLst>
          </p:cNvPr>
          <p:cNvSpPr/>
          <p:nvPr/>
        </p:nvSpPr>
        <p:spPr>
          <a:xfrm>
            <a:off x="251520" y="3249352"/>
            <a:ext cx="5529600" cy="3348000"/>
          </a:xfrm>
          <a:prstGeom prst="rect">
            <a:avLst/>
          </a:prstGeom>
          <a:noFill/>
          <a:ln w="136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descr="Background pattern&#10;&#10;Description automatically generated with medium confidence">
            <a:extLst>
              <a:ext uri="{FF2B5EF4-FFF2-40B4-BE49-F238E27FC236}">
                <a16:creationId xmlns:a16="http://schemas.microsoft.com/office/drawing/2014/main" id="{871811B3-C354-8440-ADE4-48C36A69F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574" y="3326751"/>
            <a:ext cx="5391914" cy="3198593"/>
          </a:xfrm>
          <a:prstGeom prst="rect">
            <a:avLst/>
          </a:prstGeom>
        </p:spPr>
      </p:pic>
    </p:spTree>
    <p:extLst>
      <p:ext uri="{BB962C8B-B14F-4D97-AF65-F5344CB8AC3E}">
        <p14:creationId xmlns:p14="http://schemas.microsoft.com/office/powerpoint/2010/main" val="3290378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6159" y="980728"/>
            <a:ext cx="2808312" cy="1061782"/>
            <a:chOff x="948496" y="1428793"/>
            <a:chExt cx="2808312" cy="1061782"/>
          </a:xfrm>
        </p:grpSpPr>
        <p:sp>
          <p:nvSpPr>
            <p:cNvPr id="10" name="Text Box 5"/>
            <p:cNvSpPr txBox="1">
              <a:spLocks noChangeArrowheads="1"/>
            </p:cNvSpPr>
            <p:nvPr/>
          </p:nvSpPr>
          <p:spPr bwMode="auto">
            <a:xfrm>
              <a:off x="948496" y="202891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dirty="0">
                  <a:solidFill>
                    <a:srgbClr val="1C4A4A"/>
                  </a:solidFill>
                  <a:latin typeface="Calibri" panose="020F0502020204030204" pitchFamily="34" charset="0"/>
                  <a:ea typeface="맑은 고딕" pitchFamily="50" charset="-127"/>
                  <a:cs typeface="굴림" pitchFamily="50" charset="-127"/>
                </a:rPr>
                <a:t>NORTH SEA</a:t>
              </a:r>
              <a:endParaRPr kumimoji="1" lang="en-US" altLang="ko-KR" sz="2400" b="1" dirty="0">
                <a:solidFill>
                  <a:srgbClr val="1C4A4A"/>
                </a:solidFill>
                <a:latin typeface="Calibri" panose="020F0502020204030204" pitchFamily="34" charset="0"/>
                <a:ea typeface="맑은 고딕" pitchFamily="50" charset="-127"/>
                <a:cs typeface="굴림" pitchFamily="50" charset="-127"/>
              </a:endParaRPr>
            </a:p>
          </p:txBody>
        </p:sp>
        <p:sp>
          <p:nvSpPr>
            <p:cNvPr id="11" name="Text Box 4"/>
            <p:cNvSpPr txBox="1">
              <a:spLocks noChangeArrowheads="1"/>
            </p:cNvSpPr>
            <p:nvPr/>
          </p:nvSpPr>
          <p:spPr bwMode="auto">
            <a:xfrm>
              <a:off x="2051929" y="1428793"/>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Calibri" panose="020F0502020204030204" pitchFamily="34" charset="0"/>
                  <a:ea typeface="맑은 고딕" pitchFamily="50" charset="-127"/>
                  <a:cs typeface="굴림" pitchFamily="50" charset="-127"/>
                </a:rPr>
                <a:t>02</a:t>
              </a:r>
              <a:endParaRPr kumimoji="1" lang="ko-KR" altLang="ko-KR" sz="3200" b="1" dirty="0">
                <a:solidFill>
                  <a:schemeClr val="bg1"/>
                </a:solidFill>
                <a:latin typeface="Calibri" panose="020F0502020204030204" pitchFamily="34" charset="0"/>
                <a:ea typeface="맑은 고딕" pitchFamily="50" charset="-127"/>
                <a:cs typeface="굴림" pitchFamily="50" charset="-127"/>
              </a:endParaRPr>
            </a:p>
          </p:txBody>
        </p:sp>
      </p:grpSp>
      <p:sp>
        <p:nvSpPr>
          <p:cNvPr id="7" name="Text Box 9"/>
          <p:cNvSpPr txBox="1">
            <a:spLocks noChangeArrowheads="1"/>
          </p:cNvSpPr>
          <p:nvPr/>
        </p:nvSpPr>
        <p:spPr bwMode="auto">
          <a:xfrm>
            <a:off x="386276" y="2708920"/>
            <a:ext cx="2710635" cy="29435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Atmospheric</a:t>
            </a:r>
          </a:p>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Accelerating</a:t>
            </a:r>
          </a:p>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4 Weather stations</a:t>
            </a:r>
          </a:p>
          <a:p>
            <a:pPr fontAlgn="base">
              <a:lnSpc>
                <a:spcPct val="200000"/>
              </a:lnSpc>
              <a:spcBef>
                <a:spcPct val="0"/>
              </a:spcBef>
              <a:spcAft>
                <a:spcPct val="0"/>
              </a:spcAft>
            </a:pPr>
            <a:endPar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endParaRPr>
          </a:p>
        </p:txBody>
      </p:sp>
      <p:grpSp>
        <p:nvGrpSpPr>
          <p:cNvPr id="5" name="Group 4">
            <a:extLst>
              <a:ext uri="{FF2B5EF4-FFF2-40B4-BE49-F238E27FC236}">
                <a16:creationId xmlns:a16="http://schemas.microsoft.com/office/drawing/2014/main" id="{DE8A8FC3-F758-6B44-9C7D-251A36BA2647}"/>
              </a:ext>
            </a:extLst>
          </p:cNvPr>
          <p:cNvGrpSpPr/>
          <p:nvPr/>
        </p:nvGrpSpPr>
        <p:grpSpPr>
          <a:xfrm>
            <a:off x="3249724" y="1541694"/>
            <a:ext cx="5508000" cy="2741695"/>
            <a:chOff x="3240969" y="543289"/>
            <a:chExt cx="5508000" cy="2741695"/>
          </a:xfrm>
        </p:grpSpPr>
        <p:pic>
          <p:nvPicPr>
            <p:cNvPr id="3" name="Picture 2">
              <a:extLst>
                <a:ext uri="{FF2B5EF4-FFF2-40B4-BE49-F238E27FC236}">
                  <a16:creationId xmlns:a16="http://schemas.microsoft.com/office/drawing/2014/main" id="{BB879FE5-3570-A044-892C-C892DBC871A4}"/>
                </a:ext>
              </a:extLst>
            </p:cNvPr>
            <p:cNvPicPr>
              <a:picLocks noChangeAspect="1"/>
            </p:cNvPicPr>
            <p:nvPr/>
          </p:nvPicPr>
          <p:blipFill>
            <a:blip r:embed="rId3"/>
            <a:stretch>
              <a:fillRect/>
            </a:stretch>
          </p:blipFill>
          <p:spPr>
            <a:xfrm>
              <a:off x="3275856" y="543289"/>
              <a:ext cx="5401852" cy="2741695"/>
            </a:xfrm>
            <a:prstGeom prst="rect">
              <a:avLst/>
            </a:prstGeom>
          </p:spPr>
        </p:pic>
        <p:sp>
          <p:nvSpPr>
            <p:cNvPr id="8" name="Rectangle 7">
              <a:extLst>
                <a:ext uri="{FF2B5EF4-FFF2-40B4-BE49-F238E27FC236}">
                  <a16:creationId xmlns:a16="http://schemas.microsoft.com/office/drawing/2014/main" id="{EAC0B3F5-BA71-B24F-AB18-8EC32CD9D2C7}"/>
                </a:ext>
              </a:extLst>
            </p:cNvPr>
            <p:cNvSpPr/>
            <p:nvPr/>
          </p:nvSpPr>
          <p:spPr>
            <a:xfrm>
              <a:off x="3240969" y="543289"/>
              <a:ext cx="5508000" cy="2741695"/>
            </a:xfrm>
            <a:prstGeom prst="rect">
              <a:avLst/>
            </a:prstGeom>
            <a:noFill/>
            <a:ln w="136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36676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1090807" y="1124744"/>
            <a:ext cx="8402525" cy="4881686"/>
          </a:xfrm>
        </p:spPr>
        <p:txBody>
          <a:bodyPr/>
          <a:lstStyle/>
          <a:p>
            <a:r>
              <a:rPr lang="en-US" altLang="ko-KR"/>
              <a:t>Replace with your own text</a:t>
            </a:r>
          </a:p>
        </p:txBody>
      </p:sp>
      <p:sp>
        <p:nvSpPr>
          <p:cNvPr id="5" name="제목 1"/>
          <p:cNvSpPr>
            <a:spLocks noGrp="1"/>
          </p:cNvSpPr>
          <p:nvPr>
            <p:ph type="title"/>
          </p:nvPr>
        </p:nvSpPr>
        <p:spPr>
          <a:xfrm>
            <a:off x="-1090807" y="183820"/>
            <a:ext cx="7661196" cy="796908"/>
          </a:xfrm>
        </p:spPr>
        <p:txBody>
          <a:bodyPr/>
          <a:lstStyle/>
          <a:p>
            <a:r>
              <a:rPr lang="en-US" altLang="ko-KR"/>
              <a:t>Add some text to the title slide</a:t>
            </a:r>
            <a:endParaRPr lang="ko-KR" altLang="en-US"/>
          </a:p>
        </p:txBody>
      </p:sp>
      <p:pic>
        <p:nvPicPr>
          <p:cNvPr id="3" name="Picture 2">
            <a:extLst>
              <a:ext uri="{FF2B5EF4-FFF2-40B4-BE49-F238E27FC236}">
                <a16:creationId xmlns:a16="http://schemas.microsoft.com/office/drawing/2014/main" id="{F84688E6-2E4D-1E4B-8157-A6AC5FC81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196" y="0"/>
            <a:ext cx="12189708" cy="6858000"/>
          </a:xfrm>
          <a:prstGeom prst="rect">
            <a:avLst/>
          </a:prstGeom>
        </p:spPr>
      </p:pic>
      <p:grpSp>
        <p:nvGrpSpPr>
          <p:cNvPr id="8" name="Group 7">
            <a:extLst>
              <a:ext uri="{FF2B5EF4-FFF2-40B4-BE49-F238E27FC236}">
                <a16:creationId xmlns:a16="http://schemas.microsoft.com/office/drawing/2014/main" id="{5C14AE37-E864-8148-93A3-F8E06BF4A130}"/>
              </a:ext>
            </a:extLst>
          </p:cNvPr>
          <p:cNvGrpSpPr/>
          <p:nvPr/>
        </p:nvGrpSpPr>
        <p:grpSpPr>
          <a:xfrm>
            <a:off x="8088408" y="3248980"/>
            <a:ext cx="360040" cy="360040"/>
            <a:chOff x="5796136" y="4581128"/>
            <a:chExt cx="360040" cy="360040"/>
          </a:xfrm>
        </p:grpSpPr>
        <p:sp>
          <p:nvSpPr>
            <p:cNvPr id="4" name="Teardrop 3">
              <a:extLst>
                <a:ext uri="{FF2B5EF4-FFF2-40B4-BE49-F238E27FC236}">
                  <a16:creationId xmlns:a16="http://schemas.microsoft.com/office/drawing/2014/main" id="{16986CBA-79CE-7D42-9426-C4D04FE2E160}"/>
                </a:ext>
              </a:extLst>
            </p:cNvPr>
            <p:cNvSpPr/>
            <p:nvPr/>
          </p:nvSpPr>
          <p:spPr>
            <a:xfrm rot="8404101">
              <a:off x="5796136" y="4581128"/>
              <a:ext cx="360040" cy="360040"/>
            </a:xfrm>
            <a:prstGeom prst="teardrop">
              <a:avLst/>
            </a:prstGeom>
            <a:solidFill>
              <a:srgbClr val="EA4235"/>
            </a:solidFill>
            <a:ln>
              <a:solidFill>
                <a:srgbClr val="B21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9D7E92DF-38A4-6E41-BD19-5085415C3C2A}"/>
                </a:ext>
              </a:extLst>
            </p:cNvPr>
            <p:cNvSpPr/>
            <p:nvPr/>
          </p:nvSpPr>
          <p:spPr>
            <a:xfrm>
              <a:off x="5906988" y="4689148"/>
              <a:ext cx="144016" cy="144000"/>
            </a:xfrm>
            <a:prstGeom prst="ellipse">
              <a:avLst/>
            </a:prstGeom>
            <a:solidFill>
              <a:srgbClr val="B215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a:extLst>
              <a:ext uri="{FF2B5EF4-FFF2-40B4-BE49-F238E27FC236}">
                <a16:creationId xmlns:a16="http://schemas.microsoft.com/office/drawing/2014/main" id="{74A58EDF-8551-8047-9016-96EC9FD8E0AD}"/>
              </a:ext>
            </a:extLst>
          </p:cNvPr>
          <p:cNvGrpSpPr/>
          <p:nvPr/>
        </p:nvGrpSpPr>
        <p:grpSpPr>
          <a:xfrm>
            <a:off x="5893969" y="1671860"/>
            <a:ext cx="360040" cy="360040"/>
            <a:chOff x="5796136" y="4581128"/>
            <a:chExt cx="360040" cy="360040"/>
          </a:xfrm>
        </p:grpSpPr>
        <p:sp>
          <p:nvSpPr>
            <p:cNvPr id="10" name="Teardrop 9">
              <a:extLst>
                <a:ext uri="{FF2B5EF4-FFF2-40B4-BE49-F238E27FC236}">
                  <a16:creationId xmlns:a16="http://schemas.microsoft.com/office/drawing/2014/main" id="{9C6E1082-1310-354C-9D72-3F6FAC10C5BF}"/>
                </a:ext>
              </a:extLst>
            </p:cNvPr>
            <p:cNvSpPr/>
            <p:nvPr/>
          </p:nvSpPr>
          <p:spPr>
            <a:xfrm rot="8404101">
              <a:off x="5796136" y="4581128"/>
              <a:ext cx="360040" cy="360040"/>
            </a:xfrm>
            <a:prstGeom prst="teardrop">
              <a:avLst/>
            </a:prstGeom>
            <a:solidFill>
              <a:srgbClr val="EA4235"/>
            </a:solidFill>
            <a:ln>
              <a:solidFill>
                <a:srgbClr val="B21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7EA45086-4987-A04A-BC27-514C9A2896A7}"/>
                </a:ext>
              </a:extLst>
            </p:cNvPr>
            <p:cNvSpPr/>
            <p:nvPr/>
          </p:nvSpPr>
          <p:spPr>
            <a:xfrm>
              <a:off x="5906988" y="4689148"/>
              <a:ext cx="144016" cy="144000"/>
            </a:xfrm>
            <a:prstGeom prst="ellipse">
              <a:avLst/>
            </a:prstGeom>
            <a:solidFill>
              <a:srgbClr val="B215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 name="Group 11">
            <a:extLst>
              <a:ext uri="{FF2B5EF4-FFF2-40B4-BE49-F238E27FC236}">
                <a16:creationId xmlns:a16="http://schemas.microsoft.com/office/drawing/2014/main" id="{D066A2D9-0F0C-A34D-BF5E-851986D8F97A}"/>
              </a:ext>
            </a:extLst>
          </p:cNvPr>
          <p:cNvGrpSpPr/>
          <p:nvPr/>
        </p:nvGrpSpPr>
        <p:grpSpPr>
          <a:xfrm>
            <a:off x="1716723" y="2105472"/>
            <a:ext cx="360040" cy="360040"/>
            <a:chOff x="5796136" y="4581128"/>
            <a:chExt cx="360040" cy="360040"/>
          </a:xfrm>
        </p:grpSpPr>
        <p:sp>
          <p:nvSpPr>
            <p:cNvPr id="13" name="Teardrop 12">
              <a:extLst>
                <a:ext uri="{FF2B5EF4-FFF2-40B4-BE49-F238E27FC236}">
                  <a16:creationId xmlns:a16="http://schemas.microsoft.com/office/drawing/2014/main" id="{B3C2FD2E-3321-714E-9B98-1727D33108F9}"/>
                </a:ext>
              </a:extLst>
            </p:cNvPr>
            <p:cNvSpPr/>
            <p:nvPr/>
          </p:nvSpPr>
          <p:spPr>
            <a:xfrm rot="8404101">
              <a:off x="5796136" y="4581128"/>
              <a:ext cx="360040" cy="360040"/>
            </a:xfrm>
            <a:prstGeom prst="teardrop">
              <a:avLst/>
            </a:prstGeom>
            <a:solidFill>
              <a:srgbClr val="EA4235"/>
            </a:solidFill>
            <a:ln>
              <a:solidFill>
                <a:srgbClr val="B21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1E557F2-741F-BA41-BB21-7AA473CAE697}"/>
                </a:ext>
              </a:extLst>
            </p:cNvPr>
            <p:cNvSpPr/>
            <p:nvPr/>
          </p:nvSpPr>
          <p:spPr>
            <a:xfrm>
              <a:off x="5906988" y="4689148"/>
              <a:ext cx="144016" cy="144000"/>
            </a:xfrm>
            <a:prstGeom prst="ellipse">
              <a:avLst/>
            </a:prstGeom>
            <a:solidFill>
              <a:srgbClr val="B215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a:extLst>
              <a:ext uri="{FF2B5EF4-FFF2-40B4-BE49-F238E27FC236}">
                <a16:creationId xmlns:a16="http://schemas.microsoft.com/office/drawing/2014/main" id="{ECB4A4B0-FFC4-0343-AE1F-7B80250E94E1}"/>
              </a:ext>
            </a:extLst>
          </p:cNvPr>
          <p:cNvGrpSpPr/>
          <p:nvPr/>
        </p:nvGrpSpPr>
        <p:grpSpPr>
          <a:xfrm>
            <a:off x="4199150" y="5553236"/>
            <a:ext cx="360040" cy="360040"/>
            <a:chOff x="5796136" y="4581128"/>
            <a:chExt cx="360040" cy="360040"/>
          </a:xfrm>
        </p:grpSpPr>
        <p:sp>
          <p:nvSpPr>
            <p:cNvPr id="16" name="Teardrop 15">
              <a:extLst>
                <a:ext uri="{FF2B5EF4-FFF2-40B4-BE49-F238E27FC236}">
                  <a16:creationId xmlns:a16="http://schemas.microsoft.com/office/drawing/2014/main" id="{21F68539-815B-A044-AF90-47AFF235CCFB}"/>
                </a:ext>
              </a:extLst>
            </p:cNvPr>
            <p:cNvSpPr/>
            <p:nvPr/>
          </p:nvSpPr>
          <p:spPr>
            <a:xfrm rot="8404101">
              <a:off x="5796136" y="4581128"/>
              <a:ext cx="360040" cy="360040"/>
            </a:xfrm>
            <a:prstGeom prst="teardrop">
              <a:avLst/>
            </a:prstGeom>
            <a:solidFill>
              <a:srgbClr val="EA4235"/>
            </a:solidFill>
            <a:ln>
              <a:solidFill>
                <a:srgbClr val="B215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id="{4438AFC6-563E-1249-9F47-ABD0B4E84456}"/>
                </a:ext>
              </a:extLst>
            </p:cNvPr>
            <p:cNvSpPr/>
            <p:nvPr/>
          </p:nvSpPr>
          <p:spPr>
            <a:xfrm>
              <a:off x="5906988" y="4689148"/>
              <a:ext cx="144016" cy="144000"/>
            </a:xfrm>
            <a:prstGeom prst="ellipse">
              <a:avLst/>
            </a:prstGeom>
            <a:solidFill>
              <a:srgbClr val="B215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724128" y="980728"/>
            <a:ext cx="2808312" cy="1061782"/>
            <a:chOff x="948496" y="1428793"/>
            <a:chExt cx="2808312" cy="1061782"/>
          </a:xfrm>
        </p:grpSpPr>
        <p:sp>
          <p:nvSpPr>
            <p:cNvPr id="10" name="Text Box 5"/>
            <p:cNvSpPr txBox="1">
              <a:spLocks noChangeArrowheads="1"/>
            </p:cNvSpPr>
            <p:nvPr/>
          </p:nvSpPr>
          <p:spPr bwMode="auto">
            <a:xfrm>
              <a:off x="948496" y="202891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dirty="0">
                  <a:solidFill>
                    <a:srgbClr val="1C4A4A"/>
                  </a:solidFill>
                  <a:latin typeface="Calibri" panose="020F0502020204030204" pitchFamily="34" charset="0"/>
                  <a:ea typeface="맑은 고딕" pitchFamily="50" charset="-127"/>
                  <a:cs typeface="굴림" pitchFamily="50" charset="-127"/>
                </a:rPr>
                <a:t>NORTH NORTHWEST</a:t>
              </a:r>
              <a:endParaRPr kumimoji="1" lang="en-US" altLang="ko-KR" sz="2400" b="1" dirty="0">
                <a:solidFill>
                  <a:srgbClr val="1C4A4A"/>
                </a:solidFill>
                <a:latin typeface="Calibri" panose="020F0502020204030204" pitchFamily="34" charset="0"/>
                <a:ea typeface="맑은 고딕" pitchFamily="50" charset="-127"/>
                <a:cs typeface="굴림" pitchFamily="50" charset="-127"/>
              </a:endParaRPr>
            </a:p>
          </p:txBody>
        </p:sp>
        <p:sp>
          <p:nvSpPr>
            <p:cNvPr id="11" name="Text Box 4"/>
            <p:cNvSpPr txBox="1">
              <a:spLocks noChangeArrowheads="1"/>
            </p:cNvSpPr>
            <p:nvPr/>
          </p:nvSpPr>
          <p:spPr bwMode="auto">
            <a:xfrm>
              <a:off x="2051929" y="1428793"/>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Calibri" panose="020F0502020204030204" pitchFamily="34" charset="0"/>
                  <a:ea typeface="맑은 고딕" pitchFamily="50" charset="-127"/>
                  <a:cs typeface="굴림" pitchFamily="50" charset="-127"/>
                </a:rPr>
                <a:t>03</a:t>
              </a:r>
              <a:endParaRPr kumimoji="1" lang="ko-KR" altLang="ko-KR" sz="3200" b="1" dirty="0">
                <a:solidFill>
                  <a:schemeClr val="bg1"/>
                </a:solidFill>
                <a:latin typeface="Calibri" panose="020F0502020204030204" pitchFamily="34" charset="0"/>
                <a:ea typeface="맑은 고딕" pitchFamily="50" charset="-127"/>
                <a:cs typeface="굴림" pitchFamily="50" charset="-127"/>
              </a:endParaRPr>
            </a:p>
          </p:txBody>
        </p:sp>
      </p:grpSp>
      <p:sp>
        <p:nvSpPr>
          <p:cNvPr id="7" name="Text Box 9"/>
          <p:cNvSpPr txBox="1">
            <a:spLocks noChangeArrowheads="1"/>
          </p:cNvSpPr>
          <p:nvPr/>
        </p:nvSpPr>
        <p:spPr bwMode="auto">
          <a:xfrm>
            <a:off x="6216563" y="2708920"/>
            <a:ext cx="2710635" cy="29435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fontAlgn="base">
              <a:lnSpc>
                <a:spcPct val="200000"/>
              </a:lnSpc>
              <a:spcBef>
                <a:spcPct val="0"/>
              </a:spcBef>
              <a:spcAft>
                <a:spcPct val="0"/>
              </a:spcAf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October to March </a:t>
            </a:r>
          </a:p>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North and South</a:t>
            </a:r>
          </a:p>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3 Locations</a:t>
            </a:r>
          </a:p>
          <a:p>
            <a:pPr fontAlgn="base">
              <a:lnSpc>
                <a:spcPct val="200000"/>
              </a:lnSpc>
              <a:spcBef>
                <a:spcPct val="0"/>
              </a:spcBef>
              <a:spcAft>
                <a:spcPct val="0"/>
              </a:spcAft>
            </a:pPr>
            <a:endPar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endParaRPr>
          </a:p>
        </p:txBody>
      </p:sp>
      <p:pic>
        <p:nvPicPr>
          <p:cNvPr id="3" name="Picture 2">
            <a:extLst>
              <a:ext uri="{FF2B5EF4-FFF2-40B4-BE49-F238E27FC236}">
                <a16:creationId xmlns:a16="http://schemas.microsoft.com/office/drawing/2014/main" id="{297AC150-39B6-7E45-BCE2-5581F97E63B0}"/>
              </a:ext>
            </a:extLst>
          </p:cNvPr>
          <p:cNvPicPr>
            <a:picLocks noChangeAspect="1"/>
          </p:cNvPicPr>
          <p:nvPr/>
        </p:nvPicPr>
        <p:blipFill>
          <a:blip r:embed="rId3"/>
          <a:stretch>
            <a:fillRect/>
          </a:stretch>
        </p:blipFill>
        <p:spPr>
          <a:xfrm>
            <a:off x="426369" y="2298297"/>
            <a:ext cx="5002138" cy="3764807"/>
          </a:xfrm>
          <a:prstGeom prst="rect">
            <a:avLst/>
          </a:prstGeom>
        </p:spPr>
      </p:pic>
    </p:spTree>
    <p:extLst>
      <p:ext uri="{BB962C8B-B14F-4D97-AF65-F5344CB8AC3E}">
        <p14:creationId xmlns:p14="http://schemas.microsoft.com/office/powerpoint/2010/main" val="2271401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06159" y="980728"/>
            <a:ext cx="2808312" cy="1061782"/>
            <a:chOff x="948496" y="1428793"/>
            <a:chExt cx="2808312" cy="1061782"/>
          </a:xfrm>
        </p:grpSpPr>
        <p:sp>
          <p:nvSpPr>
            <p:cNvPr id="10" name="Text Box 5"/>
            <p:cNvSpPr txBox="1">
              <a:spLocks noChangeArrowheads="1"/>
            </p:cNvSpPr>
            <p:nvPr/>
          </p:nvSpPr>
          <p:spPr bwMode="auto">
            <a:xfrm>
              <a:off x="948496" y="2028910"/>
              <a:ext cx="2808312"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dirty="0">
                  <a:solidFill>
                    <a:srgbClr val="1C4A4A"/>
                  </a:solidFill>
                  <a:latin typeface="Calibri" panose="020F0502020204030204" pitchFamily="34" charset="0"/>
                  <a:ea typeface="맑은 고딕" pitchFamily="50" charset="-127"/>
                  <a:cs typeface="굴림" pitchFamily="50" charset="-127"/>
                </a:rPr>
                <a:t>SPRING TIDE</a:t>
              </a:r>
              <a:endParaRPr kumimoji="1" lang="en-US" altLang="ko-KR" sz="2400" b="1" dirty="0">
                <a:solidFill>
                  <a:srgbClr val="1C4A4A"/>
                </a:solidFill>
                <a:latin typeface="Calibri" panose="020F0502020204030204" pitchFamily="34" charset="0"/>
                <a:ea typeface="맑은 고딕" pitchFamily="50" charset="-127"/>
                <a:cs typeface="굴림" pitchFamily="50" charset="-127"/>
              </a:endParaRPr>
            </a:p>
          </p:txBody>
        </p:sp>
        <p:sp>
          <p:nvSpPr>
            <p:cNvPr id="11" name="Text Box 4"/>
            <p:cNvSpPr txBox="1">
              <a:spLocks noChangeArrowheads="1"/>
            </p:cNvSpPr>
            <p:nvPr/>
          </p:nvSpPr>
          <p:spPr bwMode="auto">
            <a:xfrm>
              <a:off x="2051929" y="1428793"/>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Calibri" panose="020F0502020204030204" pitchFamily="34" charset="0"/>
                  <a:ea typeface="맑은 고딕" pitchFamily="50" charset="-127"/>
                  <a:cs typeface="굴림" pitchFamily="50" charset="-127"/>
                </a:rPr>
                <a:t>04</a:t>
              </a:r>
              <a:endParaRPr kumimoji="1" lang="ko-KR" altLang="ko-KR" sz="3200" b="1" dirty="0">
                <a:solidFill>
                  <a:schemeClr val="bg1"/>
                </a:solidFill>
                <a:latin typeface="Calibri" panose="020F0502020204030204" pitchFamily="34" charset="0"/>
                <a:ea typeface="맑은 고딕" pitchFamily="50" charset="-127"/>
                <a:cs typeface="굴림" pitchFamily="50" charset="-127"/>
              </a:endParaRPr>
            </a:p>
          </p:txBody>
        </p:sp>
      </p:grpSp>
      <p:sp>
        <p:nvSpPr>
          <p:cNvPr id="7" name="Text Box 9"/>
          <p:cNvSpPr txBox="1">
            <a:spLocks noChangeArrowheads="1"/>
          </p:cNvSpPr>
          <p:nvPr/>
        </p:nvSpPr>
        <p:spPr bwMode="auto">
          <a:xfrm>
            <a:off x="386276" y="2708920"/>
            <a:ext cx="3897692" cy="368222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Astronomical Tide</a:t>
            </a:r>
          </a:p>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High tide by the moon </a:t>
            </a:r>
          </a:p>
          <a:p>
            <a:pPr marR="0" fontAlgn="base">
              <a:lnSpc>
                <a:spcPct val="200000"/>
              </a:lnSpc>
              <a:spcBef>
                <a:spcPct val="0"/>
              </a:spcBef>
              <a:spcAft>
                <a:spcPct val="0"/>
              </a:spcAft>
              <a:buClrTx/>
              <a:buSzTx/>
              <a:tabLst/>
            </a:pPr>
            <a:r>
              <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rPr>
              <a:t>High tide by the sun</a:t>
            </a:r>
          </a:p>
          <a:p>
            <a:pPr marR="0" fontAlgn="base">
              <a:lnSpc>
                <a:spcPct val="200000"/>
              </a:lnSpc>
              <a:spcBef>
                <a:spcPct val="0"/>
              </a:spcBef>
              <a:spcAft>
                <a:spcPct val="0"/>
              </a:spcAft>
              <a:buClrTx/>
              <a:buSzTx/>
              <a:tabLst/>
            </a:pPr>
            <a:endPar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endParaRPr>
          </a:p>
          <a:p>
            <a:pPr fontAlgn="base">
              <a:lnSpc>
                <a:spcPct val="200000"/>
              </a:lnSpc>
              <a:spcBef>
                <a:spcPct val="0"/>
              </a:spcBef>
              <a:spcAft>
                <a:spcPct val="0"/>
              </a:spcAft>
            </a:pPr>
            <a:endParaRPr kumimoji="1" lang="en-GB" altLang="ko-KR" sz="2400" dirty="0">
              <a:solidFill>
                <a:schemeClr val="bg1">
                  <a:lumMod val="75000"/>
                </a:schemeClr>
              </a:solidFill>
              <a:latin typeface="Calibri" panose="020F0502020204030204" pitchFamily="34" charset="0"/>
              <a:ea typeface="맑은 고딕" pitchFamily="50" charset="-127"/>
              <a:cs typeface="굴림" pitchFamily="50" charset="-127"/>
            </a:endParaRPr>
          </a:p>
        </p:txBody>
      </p:sp>
      <p:pic>
        <p:nvPicPr>
          <p:cNvPr id="4" name="Picture 3">
            <a:extLst>
              <a:ext uri="{FF2B5EF4-FFF2-40B4-BE49-F238E27FC236}">
                <a16:creationId xmlns:a16="http://schemas.microsoft.com/office/drawing/2014/main" id="{AFB0E4DB-543A-C04A-8D27-FBFC35CC3C26}"/>
              </a:ext>
            </a:extLst>
          </p:cNvPr>
          <p:cNvPicPr>
            <a:picLocks noChangeAspect="1"/>
          </p:cNvPicPr>
          <p:nvPr/>
        </p:nvPicPr>
        <p:blipFill>
          <a:blip r:embed="rId3"/>
          <a:stretch>
            <a:fillRect/>
          </a:stretch>
        </p:blipFill>
        <p:spPr>
          <a:xfrm>
            <a:off x="4613599" y="1254792"/>
            <a:ext cx="4144125" cy="5292497"/>
          </a:xfrm>
          <a:prstGeom prst="rect">
            <a:avLst/>
          </a:prstGeom>
        </p:spPr>
      </p:pic>
      <p:sp>
        <p:nvSpPr>
          <p:cNvPr id="12" name="Rectangle 11">
            <a:extLst>
              <a:ext uri="{FF2B5EF4-FFF2-40B4-BE49-F238E27FC236}">
                <a16:creationId xmlns:a16="http://schemas.microsoft.com/office/drawing/2014/main" id="{523D9FC3-6032-D04E-A26F-7D01A0EEF37A}"/>
              </a:ext>
            </a:extLst>
          </p:cNvPr>
          <p:cNvSpPr/>
          <p:nvPr/>
        </p:nvSpPr>
        <p:spPr>
          <a:xfrm>
            <a:off x="4530402" y="1190205"/>
            <a:ext cx="4244608" cy="5357083"/>
          </a:xfrm>
          <a:prstGeom prst="rect">
            <a:avLst/>
          </a:prstGeom>
          <a:noFill/>
          <a:ln w="136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50837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a:lstStyle/>
          <a:p>
            <a:r>
              <a:rPr lang="en-US" altLang="ko-KR" dirty="0"/>
              <a:t>From the archive</a:t>
            </a:r>
            <a:endParaRPr lang="ko-KR" altLang="en-US" dirty="0"/>
          </a:p>
        </p:txBody>
      </p:sp>
      <p:pic>
        <p:nvPicPr>
          <p:cNvPr id="9" name="Picture 8" descr="Chart, histogram&#10;&#10;Description automatically generated">
            <a:extLst>
              <a:ext uri="{FF2B5EF4-FFF2-40B4-BE49-F238E27FC236}">
                <a16:creationId xmlns:a16="http://schemas.microsoft.com/office/drawing/2014/main" id="{45B43487-C66D-254F-80D3-9AB792DA7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58" y="1089070"/>
            <a:ext cx="7416824" cy="5748038"/>
          </a:xfrm>
          <a:prstGeom prst="rect">
            <a:avLst/>
          </a:prstGeom>
        </p:spPr>
      </p:pic>
    </p:spTree>
    <p:extLst>
      <p:ext uri="{BB962C8B-B14F-4D97-AF65-F5344CB8AC3E}">
        <p14:creationId xmlns:p14="http://schemas.microsoft.com/office/powerpoint/2010/main" val="102330423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14426</TotalTime>
  <Words>1543</Words>
  <Application>Microsoft Macintosh PowerPoint</Application>
  <PresentationFormat>On-screen Show (4:3)</PresentationFormat>
  <Paragraphs>159</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맑은 고딕</vt:lpstr>
      <vt:lpstr>Calibri Light</vt:lpstr>
      <vt:lpstr>굴림체</vt:lpstr>
      <vt:lpstr>Calibri</vt:lpstr>
      <vt:lpstr>Arial</vt:lpstr>
      <vt:lpstr>Office 테마</vt:lpstr>
      <vt:lpstr>PERFECT STORM</vt:lpstr>
      <vt:lpstr>1953</vt:lpstr>
      <vt:lpstr>Before 1953</vt:lpstr>
      <vt:lpstr>PowerPoint Presentation</vt:lpstr>
      <vt:lpstr>PowerPoint Presentation</vt:lpstr>
      <vt:lpstr>Add some text to the title slide</vt:lpstr>
      <vt:lpstr>PowerPoint Presentation</vt:lpstr>
      <vt:lpstr>PowerPoint Presentation</vt:lpstr>
      <vt:lpstr>From the archive</vt:lpstr>
      <vt:lpstr>5. FLOOD DEFENSES</vt:lpstr>
      <vt:lpstr>6. MONITORING</vt:lpstr>
      <vt:lpstr>PowerPoint Presentation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René Jansen</cp:lastModifiedBy>
  <cp:revision>9</cp:revision>
  <dcterms:created xsi:type="dcterms:W3CDTF">2010-02-01T08:03:16Z</dcterms:created>
  <dcterms:modified xsi:type="dcterms:W3CDTF">2021-12-17T09:50:16Z</dcterms:modified>
  <cp:category>www.slidemembers.com</cp:category>
</cp:coreProperties>
</file>